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62" r:id="rId5"/>
    <p:sldId id="273" r:id="rId6"/>
    <p:sldId id="310" r:id="rId7"/>
    <p:sldId id="352" r:id="rId8"/>
    <p:sldId id="324" r:id="rId9"/>
    <p:sldId id="365" r:id="rId10"/>
    <p:sldId id="274" r:id="rId11"/>
    <p:sldId id="309" r:id="rId12"/>
    <p:sldId id="297" r:id="rId13"/>
    <p:sldId id="366" r:id="rId14"/>
    <p:sldId id="367" r:id="rId15"/>
    <p:sldId id="338" r:id="rId16"/>
    <p:sldId id="281" r:id="rId17"/>
    <p:sldId id="349" r:id="rId18"/>
    <p:sldId id="276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C8D65D1-CB1C-49EB-BD1C-532FFB44C341}">
          <p14:sldIdLst>
            <p14:sldId id="257"/>
            <p14:sldId id="258"/>
            <p14:sldId id="260"/>
            <p14:sldId id="262"/>
            <p14:sldId id="273"/>
            <p14:sldId id="310"/>
            <p14:sldId id="352"/>
            <p14:sldId id="324"/>
            <p14:sldId id="365"/>
            <p14:sldId id="274"/>
            <p14:sldId id="309"/>
            <p14:sldId id="297"/>
            <p14:sldId id="366"/>
            <p14:sldId id="367"/>
            <p14:sldId id="338"/>
            <p14:sldId id="281"/>
            <p14:sldId id="34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pos="272">
          <p15:clr>
            <a:srgbClr val="A4A3A4"/>
          </p15:clr>
        </p15:guide>
        <p15:guide id="2" orient="horz" pos="3760">
          <p15:clr>
            <a:srgbClr val="A4A3A4"/>
          </p15:clr>
        </p15:guide>
        <p15:guide id="3" pos="7306">
          <p15:clr>
            <a:srgbClr val="A4A3A4"/>
          </p15:clr>
        </p15:guide>
        <p15:guide id="4" orient="horz" pos="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4DCF6"/>
    <a:srgbClr val="4E6A90"/>
    <a:srgbClr val="4F6A90"/>
    <a:srgbClr val="4C678E"/>
    <a:srgbClr val="B0BFD5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5214" autoAdjust="0"/>
  </p:normalViewPr>
  <p:slideViewPr>
    <p:cSldViewPr snapToGrid="0">
      <p:cViewPr varScale="1">
        <p:scale>
          <a:sx n="79" d="100"/>
          <a:sy n="79" d="100"/>
        </p:scale>
        <p:origin x="341" y="77"/>
      </p:cViewPr>
      <p:guideLst>
        <p:guide pos="272"/>
        <p:guide orient="horz" pos="3760"/>
        <p:guide pos="7306"/>
        <p:guide orient="horz" pos="5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7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DC5DC-2188-4A8E-9B52-870867C2BE72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04887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8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8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8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43D81-2CE0-432F-B2E7-4DC1E7730B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3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0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0487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04858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581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2434"/>
            <a:ext cx="12193057" cy="3073696"/>
          </a:xfrm>
          <a:prstGeom prst="rect">
            <a:avLst/>
          </a:prstGeom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 rotWithShape="1">
          <a:blip r:embed="rId4"/>
          <a:srcRect r="6662"/>
          <a:stretch>
            <a:fillRect/>
          </a:stretch>
        </p:blipFill>
        <p:spPr>
          <a:xfrm>
            <a:off x="8246093" y="0"/>
            <a:ext cx="3945907" cy="2377990"/>
          </a:xfrm>
          <a:prstGeom prst="rect">
            <a:avLst/>
          </a:prstGeom>
        </p:spPr>
      </p:pic>
      <p:grpSp>
        <p:nvGrpSpPr>
          <p:cNvPr id="17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8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586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587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588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589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62085" y="163858"/>
            <a:ext cx="10573413" cy="4359517"/>
            <a:chOff x="2727" y="1434"/>
            <a:chExt cx="13485" cy="5428"/>
          </a:xfrm>
        </p:grpSpPr>
        <p:grpSp>
          <p:nvGrpSpPr>
            <p:cNvPr id="21" name="组合 30"/>
            <p:cNvGrpSpPr/>
            <p:nvPr/>
          </p:nvGrpSpPr>
          <p:grpSpPr>
            <a:xfrm>
              <a:off x="4835" y="4102"/>
              <a:ext cx="11377" cy="2760"/>
              <a:chOff x="3910" y="2792"/>
              <a:chExt cx="11377" cy="2760"/>
            </a:xfrm>
          </p:grpSpPr>
          <p:sp>
            <p:nvSpPr>
              <p:cNvPr id="1048592" name="文本框 13"/>
              <p:cNvSpPr txBox="1"/>
              <p:nvPr/>
            </p:nvSpPr>
            <p:spPr>
              <a:xfrm>
                <a:off x="3910" y="2792"/>
                <a:ext cx="11377" cy="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5400" b="1" dirty="0">
                    <a:latin typeface="微软雅黑" panose="020B0503020204020204" charset="-122"/>
                    <a:ea typeface="微软雅黑" panose="020B0503020204020204" charset="-122"/>
                  </a:rPr>
                  <a:t>结合光学</a:t>
                </a:r>
                <a:r>
                  <a:rPr lang="zh-CN" altLang="en-US" sz="5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的可视化声音定位</a:t>
                </a:r>
              </a:p>
            </p:txBody>
          </p:sp>
          <p:sp>
            <p:nvSpPr>
              <p:cNvPr id="1048593" name="文本框 27"/>
              <p:cNvSpPr txBox="1"/>
              <p:nvPr/>
            </p:nvSpPr>
            <p:spPr>
              <a:xfrm>
                <a:off x="5299" y="4970"/>
                <a:ext cx="8420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Visual sound localization combined with optics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727" y="1434"/>
              <a:ext cx="4815" cy="650"/>
              <a:chOff x="-8980" y="-582"/>
              <a:chExt cx="11389" cy="1642"/>
            </a:xfrm>
          </p:grpSpPr>
          <p:sp>
            <p:nvSpPr>
              <p:cNvPr id="1048620" name="文本框 55"/>
              <p:cNvSpPr txBox="1"/>
              <p:nvPr/>
            </p:nvSpPr>
            <p:spPr>
              <a:xfrm>
                <a:off x="-4980" y="-582"/>
                <a:ext cx="7389" cy="1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声音定位</a:t>
                </a:r>
              </a:p>
            </p:txBody>
          </p:sp>
          <p:sp>
            <p:nvSpPr>
              <p:cNvPr id="1048621" name="文本框 56"/>
              <p:cNvSpPr txBox="1"/>
              <p:nvPr/>
            </p:nvSpPr>
            <p:spPr>
              <a:xfrm>
                <a:off x="-8980" y="-581"/>
                <a:ext cx="4000" cy="1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选题：</a:t>
                </a:r>
                <a:endParaRPr lang="zh-CN" alt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48811" name="文本框 16"/>
          <p:cNvSpPr txBox="1"/>
          <p:nvPr/>
        </p:nvSpPr>
        <p:spPr>
          <a:xfrm>
            <a:off x="4387850" y="1147207"/>
            <a:ext cx="34163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+mn-lt"/>
              </a:rPr>
              <a:t>Analytical summary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48812" name="文本框 32"/>
          <p:cNvSpPr txBox="1"/>
          <p:nvPr/>
        </p:nvSpPr>
        <p:spPr>
          <a:xfrm>
            <a:off x="4718957" y="541929"/>
            <a:ext cx="27540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误差分析</a:t>
            </a:r>
          </a:p>
        </p:txBody>
      </p:sp>
      <p:grpSp>
        <p:nvGrpSpPr>
          <p:cNvPr id="157" name="组合 8"/>
          <p:cNvGrpSpPr/>
          <p:nvPr/>
        </p:nvGrpSpPr>
        <p:grpSpPr>
          <a:xfrm>
            <a:off x="3850602" y="939639"/>
            <a:ext cx="4490797" cy="0"/>
            <a:chOff x="3893464" y="1130139"/>
            <a:chExt cx="4490797" cy="0"/>
          </a:xfrm>
        </p:grpSpPr>
        <p:cxnSp>
          <p:nvCxnSpPr>
            <p:cNvPr id="3145755" name="直接箭头连接符 25"/>
            <p:cNvCxnSpPr/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0">
                    <a:srgbClr val="4C678E"/>
                  </a:gs>
                  <a:gs pos="100000">
                    <a:srgbClr val="4C678E">
                      <a:alpha val="0"/>
                    </a:srgbClr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直接箭头连接符 25"/>
            <p:cNvCxnSpPr/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0">
                    <a:srgbClr val="4C678E"/>
                  </a:gs>
                  <a:gs pos="100000">
                    <a:srgbClr val="4C678E">
                      <a:alpha val="0"/>
                    </a:srgbClr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15900" y="1457960"/>
            <a:ext cx="4724400" cy="4597400"/>
            <a:chOff x="5641" y="2280"/>
            <a:chExt cx="7440" cy="7240"/>
          </a:xfrm>
        </p:grpSpPr>
        <p:grpSp>
          <p:nvGrpSpPr>
            <p:cNvPr id="153" name="组合 12"/>
            <p:cNvGrpSpPr/>
            <p:nvPr/>
          </p:nvGrpSpPr>
          <p:grpSpPr>
            <a:xfrm>
              <a:off x="6179" y="2543"/>
              <a:ext cx="6551" cy="6551"/>
              <a:chOff x="901700" y="3111500"/>
              <a:chExt cx="2362200" cy="2362200"/>
            </a:xfrm>
          </p:grpSpPr>
          <p:sp>
            <p:nvSpPr>
              <p:cNvPr id="1048805" name="椭圆 24"/>
              <p:cNvSpPr/>
              <p:nvPr/>
            </p:nvSpPr>
            <p:spPr>
              <a:xfrm>
                <a:off x="901700" y="3111500"/>
                <a:ext cx="2362200" cy="2362200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>
                      <a:alpha val="0"/>
                    </a:srgbClr>
                  </a:gs>
                  <a:gs pos="100000">
                    <a:srgbClr val="4C678E">
                      <a:alpha val="25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6" name="椭圆 11"/>
              <p:cNvSpPr/>
              <p:nvPr/>
            </p:nvSpPr>
            <p:spPr>
              <a:xfrm>
                <a:off x="1307883" y="3501359"/>
                <a:ext cx="1500381" cy="1565678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/>
                  </a:gs>
                  <a:gs pos="100000">
                    <a:srgbClr val="4C678E">
                      <a:alpha val="9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8" name="组合 9"/>
            <p:cNvGrpSpPr/>
            <p:nvPr/>
          </p:nvGrpSpPr>
          <p:grpSpPr>
            <a:xfrm>
              <a:off x="5641" y="2280"/>
              <a:ext cx="7440" cy="7240"/>
              <a:chOff x="3733801" y="1422337"/>
              <a:chExt cx="4724400" cy="4597526"/>
            </a:xfrm>
          </p:grpSpPr>
          <p:sp>
            <p:nvSpPr>
              <p:cNvPr id="1048813" name="椭圆 14"/>
              <p:cNvSpPr/>
              <p:nvPr/>
            </p:nvSpPr>
            <p:spPr>
              <a:xfrm>
                <a:off x="3852629" y="1422337"/>
                <a:ext cx="4597527" cy="4597526"/>
              </a:xfrm>
              <a:prstGeom prst="ellipse">
                <a:avLst/>
              </a:prstGeom>
              <a:noFill/>
              <a:ln>
                <a:gradFill>
                  <a:gsLst>
                    <a:gs pos="77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4C678E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4" name="椭圆 15"/>
              <p:cNvSpPr/>
              <p:nvPr/>
            </p:nvSpPr>
            <p:spPr>
              <a:xfrm flipH="1">
                <a:off x="3733801" y="1422337"/>
                <a:ext cx="4597527" cy="4597526"/>
              </a:xfrm>
              <a:prstGeom prst="ellipse">
                <a:avLst/>
              </a:prstGeom>
              <a:noFill/>
              <a:ln>
                <a:gradFill>
                  <a:gsLst>
                    <a:gs pos="72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4C678E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5" name="椭圆 17"/>
              <p:cNvSpPr/>
              <p:nvPr/>
            </p:nvSpPr>
            <p:spPr bwMode="auto">
              <a:xfrm>
                <a:off x="4180469" y="2017450"/>
                <a:ext cx="288589" cy="288586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/>
                  </a:gs>
                  <a:gs pos="100000">
                    <a:srgbClr val="4C678E">
                      <a:alpha val="9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8816" name="椭圆 18"/>
              <p:cNvSpPr/>
              <p:nvPr/>
            </p:nvSpPr>
            <p:spPr bwMode="auto">
              <a:xfrm>
                <a:off x="7704855" y="2017450"/>
                <a:ext cx="288589" cy="288586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/>
                  </a:gs>
                  <a:gs pos="100000">
                    <a:srgbClr val="4C678E">
                      <a:alpha val="9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8817" name="椭圆 19"/>
              <p:cNvSpPr/>
              <p:nvPr/>
            </p:nvSpPr>
            <p:spPr bwMode="auto">
              <a:xfrm>
                <a:off x="3781482" y="4414052"/>
                <a:ext cx="288589" cy="288586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/>
                  </a:gs>
                  <a:gs pos="100000">
                    <a:srgbClr val="4C678E">
                      <a:alpha val="9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8818" name="椭圆 20"/>
              <p:cNvSpPr/>
              <p:nvPr/>
            </p:nvSpPr>
            <p:spPr bwMode="auto">
              <a:xfrm>
                <a:off x="8169612" y="4265331"/>
                <a:ext cx="288589" cy="288586"/>
              </a:xfrm>
              <a:prstGeom prst="ellipse">
                <a:avLst/>
              </a:prstGeom>
              <a:gradFill flip="none" rotWithShape="1">
                <a:gsLst>
                  <a:gs pos="0">
                    <a:srgbClr val="4C678E"/>
                  </a:gs>
                  <a:gs pos="100000">
                    <a:srgbClr val="4C678E">
                      <a:alpha val="9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48819" name="文本框 21"/>
            <p:cNvSpPr txBox="1"/>
            <p:nvPr/>
          </p:nvSpPr>
          <p:spPr>
            <a:xfrm>
              <a:off x="8126" y="4605"/>
              <a:ext cx="2520" cy="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6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误差分析</a:t>
              </a:r>
            </a:p>
          </p:txBody>
        </p:sp>
      </p:grpSp>
      <p:grpSp>
        <p:nvGrpSpPr>
          <p:cNvPr id="159" name="组合 22"/>
          <p:cNvGrpSpPr/>
          <p:nvPr/>
        </p:nvGrpSpPr>
        <p:grpSpPr>
          <a:xfrm>
            <a:off x="5553613" y="2204564"/>
            <a:ext cx="6303659" cy="2864144"/>
            <a:chOff x="1333406" y="2148912"/>
            <a:chExt cx="4478149" cy="2863879"/>
          </a:xfrm>
        </p:grpSpPr>
        <p:sp>
          <p:nvSpPr>
            <p:cNvPr id="1048820" name="矩形 26"/>
            <p:cNvSpPr/>
            <p:nvPr/>
          </p:nvSpPr>
          <p:spPr>
            <a:xfrm>
              <a:off x="1333406" y="2148912"/>
              <a:ext cx="1608455" cy="48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误差来源</a:t>
              </a:r>
            </a:p>
          </p:txBody>
        </p:sp>
        <p:sp>
          <p:nvSpPr>
            <p:cNvPr id="1048821" name="矩形 27"/>
            <p:cNvSpPr/>
            <p:nvPr/>
          </p:nvSpPr>
          <p:spPr>
            <a:xfrm>
              <a:off x="1342279" y="2643643"/>
              <a:ext cx="4469276" cy="23691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声音在不同介质的传播过程中，信号产生衰减</a:t>
              </a:r>
              <a:endPara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 hangingPunct="0">
                <a:lnSpc>
                  <a:spcPct val="2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材料的差异带来信号转化的误差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 hangingPunct="0">
                <a:lnSpc>
                  <a:spcPct val="20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装置的结构以及位置偏差引起激光角度的偏转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 hangingPunct="0">
                <a:lnSpc>
                  <a:spcPct val="20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声源与接收器的角度使反射图案有细微差异</a:t>
              </a:r>
            </a:p>
          </p:txBody>
        </p:sp>
      </p:grp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141353" y="971370"/>
            <a:ext cx="3094847" cy="2058952"/>
            <a:chOff x="82440" y="-4509"/>
            <a:chExt cx="3094847" cy="2058952"/>
          </a:xfrm>
        </p:grpSpPr>
        <p:grpSp>
          <p:nvGrpSpPr>
            <p:cNvPr id="42" name="组合 41"/>
            <p:cNvGrpSpPr/>
            <p:nvPr/>
          </p:nvGrpSpPr>
          <p:grpSpPr>
            <a:xfrm>
              <a:off x="82440" y="-4509"/>
              <a:ext cx="1819910" cy="532130"/>
              <a:chOff x="1302" y="1030"/>
              <a:chExt cx="3525" cy="3848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1302" y="1030"/>
                <a:ext cx="3525" cy="3848"/>
              </a:xfrm>
              <a:prstGeom prst="round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456" y="1584"/>
                <a:ext cx="3216" cy="28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ym typeface="+mn-ea"/>
                  </a:rPr>
                  <a:t>第一次改进</a:t>
                </a:r>
              </a:p>
            </p:txBody>
          </p:sp>
        </p:grpSp>
        <p:pic>
          <p:nvPicPr>
            <p:cNvPr id="45" name="图片 44" descr="纸杯反光材料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 flipV="1">
              <a:off x="488837" y="252495"/>
              <a:ext cx="971550" cy="1706880"/>
            </a:xfrm>
            <a:prstGeom prst="rect">
              <a:avLst/>
            </a:prstGeom>
          </p:spPr>
        </p:pic>
        <p:pic>
          <p:nvPicPr>
            <p:cNvPr id="46" name="图片 45" descr="反光材料效果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H="1">
              <a:off x="980901" y="1288345"/>
              <a:ext cx="829449" cy="621636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1781243" y="349040"/>
              <a:ext cx="1396044" cy="1705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将反光材料更换为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镜片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，现象更加明显稳定。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656401" y="909490"/>
            <a:ext cx="4152841" cy="3408112"/>
            <a:chOff x="3541881" y="-47609"/>
            <a:chExt cx="3944757" cy="3408112"/>
          </a:xfrm>
        </p:grpSpPr>
        <p:sp>
          <p:nvSpPr>
            <p:cNvPr id="60" name="文本框 59"/>
            <p:cNvSpPr txBox="1"/>
            <p:nvPr/>
          </p:nvSpPr>
          <p:spPr>
            <a:xfrm>
              <a:off x="5430247" y="-47609"/>
              <a:ext cx="2056391" cy="34081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实验选用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固定频率段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的声源，防止在同一组对比实验中。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选取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不易形变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金属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共振腔体外壳，减少腔体形变造成的误差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rcRect r="10175"/>
            <a:stretch>
              <a:fillRect/>
            </a:stretch>
          </p:blipFill>
          <p:spPr>
            <a:xfrm>
              <a:off x="3542100" y="648541"/>
              <a:ext cx="1819691" cy="1105176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3541881" y="52486"/>
              <a:ext cx="1819910" cy="532130"/>
              <a:chOff x="1405" y="1323"/>
              <a:chExt cx="3525" cy="3848"/>
            </a:xfrm>
          </p:grpSpPr>
          <p:sp>
            <p:nvSpPr>
              <p:cNvPr id="30" name="圆角矩形 42"/>
              <p:cNvSpPr/>
              <p:nvPr/>
            </p:nvSpPr>
            <p:spPr>
              <a:xfrm>
                <a:off x="1405" y="1323"/>
                <a:ext cx="3525" cy="3848"/>
              </a:xfrm>
              <a:prstGeom prst="round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559" y="1955"/>
                <a:ext cx="3216" cy="28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ym typeface="+mn-ea"/>
                  </a:rPr>
                  <a:t>第二次改进</a:t>
                </a:r>
              </a:p>
            </p:txBody>
          </p:sp>
        </p:grpSp>
      </p:grpSp>
      <p:sp>
        <p:nvSpPr>
          <p:cNvPr id="63" name="箭头: 右 62"/>
          <p:cNvSpPr/>
          <p:nvPr/>
        </p:nvSpPr>
        <p:spPr>
          <a:xfrm>
            <a:off x="3090522" y="1589807"/>
            <a:ext cx="53129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/>
          <p:cNvSpPr/>
          <p:nvPr/>
        </p:nvSpPr>
        <p:spPr>
          <a:xfrm>
            <a:off x="7632375" y="1596039"/>
            <a:ext cx="53129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箭头: 下 68"/>
          <p:cNvSpPr/>
          <p:nvPr/>
        </p:nvSpPr>
        <p:spPr>
          <a:xfrm>
            <a:off x="8922180" y="3511625"/>
            <a:ext cx="484632" cy="532131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 69"/>
          <p:cNvSpPr/>
          <p:nvPr/>
        </p:nvSpPr>
        <p:spPr>
          <a:xfrm>
            <a:off x="5665747" y="4898062"/>
            <a:ext cx="615820" cy="48463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8210684" y="927670"/>
            <a:ext cx="3983990" cy="2536190"/>
            <a:chOff x="12709" y="-37"/>
            <a:chExt cx="6274" cy="3994"/>
          </a:xfrm>
        </p:grpSpPr>
        <p:grpSp>
          <p:nvGrpSpPr>
            <p:cNvPr id="80" name="组合 79"/>
            <p:cNvGrpSpPr/>
            <p:nvPr/>
          </p:nvGrpSpPr>
          <p:grpSpPr>
            <a:xfrm>
              <a:off x="12804" y="-37"/>
              <a:ext cx="6179" cy="3994"/>
              <a:chOff x="8123973" y="-23169"/>
              <a:chExt cx="3923082" cy="2536490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8123973" y="58813"/>
                <a:ext cx="1819910" cy="532130"/>
                <a:chOff x="8123973" y="58813"/>
                <a:chExt cx="1819910" cy="532130"/>
              </a:xfrm>
            </p:grpSpPr>
            <p:sp>
              <p:nvSpPr>
                <p:cNvPr id="41" name="圆角矩形 42"/>
                <p:cNvSpPr/>
                <p:nvPr/>
              </p:nvSpPr>
              <p:spPr>
                <a:xfrm>
                  <a:off x="8123973" y="58813"/>
                  <a:ext cx="1819910" cy="532130"/>
                </a:xfrm>
                <a:prstGeom prst="round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8170017" y="127765"/>
                  <a:ext cx="1660377" cy="39868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ym typeface="+mn-ea"/>
                    </a:rPr>
                    <a:t>第三次改进</a:t>
                  </a:r>
                </a:p>
              </p:txBody>
            </p:sp>
          </p:grpSp>
          <p:sp>
            <p:nvSpPr>
              <p:cNvPr id="36" name="文本框 35"/>
              <p:cNvSpPr txBox="1"/>
              <p:nvPr/>
            </p:nvSpPr>
            <p:spPr>
              <a:xfrm>
                <a:off x="9898872" y="-23169"/>
                <a:ext cx="2148183" cy="2536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选用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光强更高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功率更大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的镭射笔，能很好地让我们装置不受自然光影响，我们便选择了镭射笔替代普通激光笔。</a:t>
                </a: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9" y="1001"/>
              <a:ext cx="2951" cy="2065"/>
            </a:xfrm>
            <a:prstGeom prst="rect">
              <a:avLst/>
            </a:prstGeom>
          </p:spPr>
        </p:pic>
      </p:grpSp>
      <p:grpSp>
        <p:nvGrpSpPr>
          <p:cNvPr id="85" name="组合 84"/>
          <p:cNvGrpSpPr/>
          <p:nvPr/>
        </p:nvGrpSpPr>
        <p:grpSpPr>
          <a:xfrm>
            <a:off x="22225" y="3098800"/>
            <a:ext cx="5690235" cy="3759200"/>
            <a:chOff x="35" y="4880"/>
            <a:chExt cx="8961" cy="592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8922" y="4880"/>
              <a:ext cx="0" cy="59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35" y="4880"/>
              <a:ext cx="890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/>
            <p:cNvGrpSpPr/>
            <p:nvPr/>
          </p:nvGrpSpPr>
          <p:grpSpPr>
            <a:xfrm>
              <a:off x="643" y="5256"/>
              <a:ext cx="8353" cy="5351"/>
              <a:chOff x="805444" y="3219248"/>
              <a:chExt cx="5304139" cy="339752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702108" y="3723835"/>
                <a:ext cx="2407475" cy="289293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选择了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弹性好，延展性强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的天然橡胶气球作为薄膜。更好地展现振动效果，更清晰地反映我们的实验现象。</a:t>
                </a: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         </a:t>
                </a:r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805444" y="3219248"/>
                <a:ext cx="1819910" cy="532130"/>
                <a:chOff x="1405" y="1323"/>
                <a:chExt cx="3525" cy="3848"/>
              </a:xfrm>
            </p:grpSpPr>
            <p:sp>
              <p:nvSpPr>
                <p:cNvPr id="58" name="圆角矩形 42"/>
                <p:cNvSpPr/>
                <p:nvPr/>
              </p:nvSpPr>
              <p:spPr>
                <a:xfrm>
                  <a:off x="1405" y="1323"/>
                  <a:ext cx="3525" cy="3848"/>
                </a:xfrm>
                <a:prstGeom prst="round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文本框 58"/>
                <p:cNvSpPr txBox="1"/>
                <p:nvPr/>
              </p:nvSpPr>
              <p:spPr>
                <a:xfrm>
                  <a:off x="1559" y="1955"/>
                  <a:ext cx="3216" cy="288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ym typeface="+mn-ea"/>
                    </a:rPr>
                    <a:t>第五次改进</a:t>
                  </a: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" y="6580"/>
              <a:ext cx="5048" cy="2839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/>
        </p:nvGrpSpPr>
        <p:grpSpPr>
          <a:xfrm>
            <a:off x="6838632" y="4157061"/>
            <a:ext cx="4821555" cy="2012950"/>
            <a:chOff x="11152" y="5950"/>
            <a:chExt cx="7593" cy="3170"/>
          </a:xfrm>
        </p:grpSpPr>
        <p:grpSp>
          <p:nvGrpSpPr>
            <p:cNvPr id="82" name="组合 81"/>
            <p:cNvGrpSpPr/>
            <p:nvPr/>
          </p:nvGrpSpPr>
          <p:grpSpPr>
            <a:xfrm>
              <a:off x="11152" y="5950"/>
              <a:ext cx="7593" cy="3097"/>
              <a:chOff x="7082111" y="3778078"/>
              <a:chExt cx="4822078" cy="196670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9286398" y="4039674"/>
                <a:ext cx="2617791" cy="170511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采用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等效法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，用一个小音响模拟等效放大后的声源，扩大接收装置的接收距离。</a:t>
                </a: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082111" y="3778078"/>
                <a:ext cx="1819910" cy="532130"/>
                <a:chOff x="6753655" y="3638752"/>
                <a:chExt cx="1819910" cy="532130"/>
              </a:xfrm>
            </p:grpSpPr>
            <p:sp>
              <p:nvSpPr>
                <p:cNvPr id="50" name="圆角矩形 42"/>
                <p:cNvSpPr/>
                <p:nvPr/>
              </p:nvSpPr>
              <p:spPr>
                <a:xfrm>
                  <a:off x="6753655" y="3638752"/>
                  <a:ext cx="1819910" cy="532130"/>
                </a:xfrm>
                <a:prstGeom prst="roundRect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6833163" y="3726150"/>
                  <a:ext cx="1660377" cy="39868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ym typeface="+mn-ea"/>
                    </a:rPr>
                    <a:t>第四次改进</a:t>
                  </a:r>
                </a:p>
              </p:txBody>
            </p:sp>
          </p:grpSp>
        </p:grp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9"/>
            <a:srcRect t="16006" r="38291" b="18719"/>
            <a:stretch>
              <a:fillRect/>
            </a:stretch>
          </p:blipFill>
          <p:spPr>
            <a:xfrm>
              <a:off x="11153" y="7055"/>
              <a:ext cx="3470" cy="2065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2272982" y="10783"/>
            <a:ext cx="7646035" cy="935990"/>
            <a:chOff x="3599" y="98"/>
            <a:chExt cx="12041" cy="1474"/>
          </a:xfrm>
        </p:grpSpPr>
        <p:sp>
          <p:nvSpPr>
            <p:cNvPr id="52" name="文本框 16"/>
            <p:cNvSpPr txBox="1"/>
            <p:nvPr/>
          </p:nvSpPr>
          <p:spPr>
            <a:xfrm>
              <a:off x="6844" y="1032"/>
              <a:ext cx="5550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improvements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599" y="98"/>
              <a:ext cx="12041" cy="1113"/>
              <a:chOff x="6083" y="93"/>
              <a:chExt cx="12041" cy="1113"/>
            </a:xfrm>
          </p:grpSpPr>
          <p:sp>
            <p:nvSpPr>
              <p:cNvPr id="54" name="文本框 32"/>
              <p:cNvSpPr txBox="1"/>
              <p:nvPr/>
            </p:nvSpPr>
            <p:spPr>
              <a:xfrm>
                <a:off x="7432" y="93"/>
                <a:ext cx="963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600" dirty="0">
                    <a:latin typeface="微软雅黑" panose="020B0503020204020204" charset="-122"/>
                    <a:ea typeface="微软雅黑" panose="020B0503020204020204" charset="-122"/>
                  </a:rPr>
                  <a:t>实验改进</a:t>
                </a:r>
              </a:p>
            </p:txBody>
          </p:sp>
          <p:grpSp>
            <p:nvGrpSpPr>
              <p:cNvPr id="55" name="组合 8"/>
              <p:cNvGrpSpPr/>
              <p:nvPr/>
            </p:nvGrpSpPr>
            <p:grpSpPr>
              <a:xfrm flipV="1">
                <a:off x="6083" y="553"/>
                <a:ext cx="12041" cy="120"/>
                <a:chOff x="3893464" y="1130139"/>
                <a:chExt cx="4490797" cy="0"/>
              </a:xfrm>
            </p:grpSpPr>
            <p:cxnSp>
              <p:nvCxnSpPr>
                <p:cNvPr id="56" name="直接箭头连接符 55"/>
                <p:cNvCxnSpPr/>
                <p:nvPr/>
              </p:nvCxnSpPr>
              <p:spPr>
                <a:xfrm>
                  <a:off x="38934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25"/>
                <p:cNvCxnSpPr/>
                <p:nvPr/>
              </p:nvCxnSpPr>
              <p:spPr>
                <a:xfrm flipH="1">
                  <a:off x="75637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9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" y="3663315"/>
            <a:ext cx="3314700" cy="2495550"/>
          </a:xfrm>
          <a:prstGeom prst="rect">
            <a:avLst/>
          </a:prstGeom>
        </p:spPr>
      </p:pic>
      <p:grpSp>
        <p:nvGrpSpPr>
          <p:cNvPr id="15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294255" y="62230"/>
            <a:ext cx="7645400" cy="956945"/>
            <a:chOff x="3599" y="98"/>
            <a:chExt cx="12040" cy="1507"/>
          </a:xfrm>
        </p:grpSpPr>
        <p:sp>
          <p:nvSpPr>
            <p:cNvPr id="1048811" name="文本框 16"/>
            <p:cNvSpPr txBox="1"/>
            <p:nvPr/>
          </p:nvSpPr>
          <p:spPr>
            <a:xfrm>
              <a:off x="5093" y="1072"/>
              <a:ext cx="933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One-dimensional experimental data analysis</a:t>
              </a:r>
              <a:endParaRPr lang="zh-CN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99" y="98"/>
              <a:ext cx="12040" cy="1112"/>
              <a:chOff x="6083" y="93"/>
              <a:chExt cx="12040" cy="1112"/>
            </a:xfrm>
          </p:grpSpPr>
          <p:sp>
            <p:nvSpPr>
              <p:cNvPr id="1048812" name="文本框 32"/>
              <p:cNvSpPr txBox="1"/>
              <p:nvPr/>
            </p:nvSpPr>
            <p:spPr>
              <a:xfrm>
                <a:off x="7432" y="93"/>
                <a:ext cx="963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600" dirty="0">
                    <a:latin typeface="微软雅黑" panose="020B0503020204020204" charset="-122"/>
                    <a:ea typeface="微软雅黑" panose="020B0503020204020204" charset="-122"/>
                  </a:rPr>
                  <a:t>一维实验数据分析</a:t>
                </a:r>
              </a:p>
            </p:txBody>
          </p:sp>
          <p:grpSp>
            <p:nvGrpSpPr>
              <p:cNvPr id="157" name="组合 8"/>
              <p:cNvGrpSpPr/>
              <p:nvPr/>
            </p:nvGrpSpPr>
            <p:grpSpPr>
              <a:xfrm flipV="1">
                <a:off x="6083" y="553"/>
                <a:ext cx="12041" cy="120"/>
                <a:chOff x="3893464" y="1130139"/>
                <a:chExt cx="4490797" cy="0"/>
              </a:xfrm>
            </p:grpSpPr>
            <p:cxnSp>
              <p:nvCxnSpPr>
                <p:cNvPr id="3145755" name="直接箭头连接符 25"/>
                <p:cNvCxnSpPr/>
                <p:nvPr/>
              </p:nvCxnSpPr>
              <p:spPr>
                <a:xfrm>
                  <a:off x="38934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56" name="直接箭头连接符 25"/>
                <p:cNvCxnSpPr/>
                <p:nvPr/>
              </p:nvCxnSpPr>
              <p:spPr>
                <a:xfrm flipH="1">
                  <a:off x="75637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48715" name="文本框 10"/>
          <p:cNvSpPr txBox="1"/>
          <p:nvPr/>
        </p:nvSpPr>
        <p:spPr>
          <a:xfrm>
            <a:off x="671225" y="6052342"/>
            <a:ext cx="11642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单个接收装置可以较为准确地定位声源距离。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859904" y="1218104"/>
            <a:ext cx="5162551" cy="4337511"/>
            <a:chOff x="6859904" y="1218104"/>
            <a:chExt cx="5162551" cy="4337511"/>
          </a:xfrm>
        </p:grpSpPr>
        <p:sp>
          <p:nvSpPr>
            <p:cNvPr id="13" name="文本框 12"/>
            <p:cNvSpPr txBox="1"/>
            <p:nvPr/>
          </p:nvSpPr>
          <p:spPr>
            <a:xfrm>
              <a:off x="6980555" y="4217670"/>
              <a:ext cx="5041900" cy="1337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将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激光反射点的最大偏移距离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代回关系式验证，计算预测距离与实际距离误差。所得数据误差均小于</a:t>
              </a:r>
              <a:r>
                <a:rPr lang="en-US" b="1" u="sng" dirty="0">
                  <a:latin typeface="微软雅黑" panose="020B0503020204020204" charset="-122"/>
                  <a:ea typeface="微软雅黑" panose="020B0503020204020204" charset="-122"/>
                </a:rPr>
                <a:t>4.1cm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，在实验误差允许范围内。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2"/>
            <p:cNvSpPr txBox="1">
              <a:spLocks noChangeArrowheads="1"/>
            </p:cNvSpPr>
            <p:nvPr/>
          </p:nvSpPr>
          <p:spPr bwMode="auto">
            <a:xfrm>
              <a:off x="7563485" y="1218104"/>
              <a:ext cx="3341370" cy="2927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实际距离与计算距离的误差分析表</a:t>
              </a:r>
              <a:r>
                <a:rPr lang="en-US" altLang="zh-CN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(cm)</a:t>
              </a:r>
              <a:endParaRPr lang="zh-CN" altLang="en-US" sz="1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aphicFrame>
          <p:nvGraphicFramePr>
            <p:cNvPr id="2" name="表格 1"/>
            <p:cNvGraphicFramePr/>
            <p:nvPr>
              <p:custDataLst>
                <p:tags r:id="rId2"/>
              </p:custDataLst>
            </p:nvPr>
          </p:nvGraphicFramePr>
          <p:xfrm>
            <a:off x="6859904" y="1709500"/>
            <a:ext cx="4953778" cy="220877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4755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067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9185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541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1274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61274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621699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1" dirty="0" err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与接收器距离</a:t>
                        </a:r>
                        <a:r>
                          <a:rPr lang="en-US" sz="12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/cm</a:t>
                        </a:r>
                        <a:endParaRPr lang="en-US" altLang="en-US" sz="12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第一次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第二次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第三次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平均值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误差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813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100.0</a:t>
                        </a:r>
                        <a:endParaRPr lang="en-US" altLang="en-US" sz="1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0.8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4.1</a:t>
                        </a:r>
                        <a:endParaRPr lang="en-US" altLang="en-US" sz="1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789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</a:t>
                        </a: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1.7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1.6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1.1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3.2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</a:t>
                        </a: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0.0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2.2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2.7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2.7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1.5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7.2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7.6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7.4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0</a:t>
                        </a:r>
                        <a:endParaRPr lang="en-US" altLang="en-US" sz="1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137795" y="931239"/>
            <a:ext cx="6124815" cy="2555701"/>
            <a:chOff x="137555" y="876474"/>
            <a:chExt cx="6124815" cy="2555701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137555" y="876474"/>
              <a:ext cx="3648625" cy="30777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/>
              <a:r>
                <a:rPr lang="zh-CN" altLang="en-US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激光反射偏移半径</a:t>
              </a:r>
              <a:r>
                <a:rPr lang="en-US" altLang="zh-CN" sz="1400" b="1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r>
                <a:rPr lang="zh-CN" altLang="en-US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关系表</a:t>
              </a:r>
              <a:r>
                <a:rPr lang="en-US" altLang="zh-CN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(cm)</a:t>
              </a:r>
              <a:endParaRPr lang="zh-CN" altLang="en-US" sz="1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28720" y="876935"/>
              <a:ext cx="2533650" cy="2536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以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25cm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为梯度分别多次测量声源距离装置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5-100cm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时的激光反射点的最大偏移距离并取均值，将其绘制成折线图同时进行拟合。</a:t>
              </a:r>
            </a:p>
          </p:txBody>
        </p:sp>
        <p:graphicFrame>
          <p:nvGraphicFramePr>
            <p:cNvPr id="3" name="表格 2"/>
            <p:cNvGraphicFramePr/>
            <p:nvPr>
              <p:custDataLst>
                <p:tags r:id="rId1"/>
              </p:custDataLst>
            </p:nvPr>
          </p:nvGraphicFramePr>
          <p:xfrm>
            <a:off x="138030" y="1269526"/>
            <a:ext cx="3492146" cy="2162649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0806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34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60913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2524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5478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08819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与接收器距离/cm</a:t>
                        </a:r>
                        <a:endParaRPr lang="en-US" altLang="en-US" sz="12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第一次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 err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第二次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第三次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平均值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0766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100.0</a:t>
                        </a:r>
                        <a:endParaRPr lang="en-US" alt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0.8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0766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</a:t>
                        </a: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1.7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1.6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1.1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0766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</a:t>
                        </a: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0.0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0766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2.7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2.7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0766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7.6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7.4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  <p:cxnSp>
        <p:nvCxnSpPr>
          <p:cNvPr id="6" name="直接连接符 5"/>
          <p:cNvCxnSpPr/>
          <p:nvPr/>
        </p:nvCxnSpPr>
        <p:spPr>
          <a:xfrm>
            <a:off x="6477000" y="1019175"/>
            <a:ext cx="31750" cy="4933950"/>
          </a:xfrm>
          <a:prstGeom prst="line">
            <a:avLst/>
          </a:prstGeom>
          <a:ln w="508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4137" y="3681413"/>
            <a:ext cx="6131002" cy="2553970"/>
            <a:chOff x="24767" y="3609658"/>
            <a:chExt cx="6131002" cy="2553970"/>
          </a:xfrm>
        </p:grpSpPr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 rot="16200000">
              <a:off x="-1105851" y="4740275"/>
              <a:ext cx="2553970" cy="2927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1600" b="1" kern="100" dirty="0"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数据拟合曲线图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69355" y="3845925"/>
              <a:ext cx="24641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kern="1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R</a:t>
              </a:r>
              <a:r>
                <a:rPr lang="en-US" altLang="zh-CN" sz="2000" kern="100" baseline="-250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 </a:t>
              </a:r>
              <a:r>
                <a:rPr lang="en-US" altLang="zh-CN" sz="2000" kern="1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=8.85e</a:t>
              </a:r>
              <a:r>
                <a:rPr lang="en-US" altLang="zh-CN" sz="2000" kern="100" baseline="300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-0.05x</a:t>
              </a:r>
              <a:r>
                <a:rPr lang="en-US" altLang="zh-CN" sz="2000" kern="1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+1.11</a:t>
              </a:r>
              <a:endParaRPr lang="zh-CN" altLang="zh-CN" sz="20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endParaRPr>
            </a:p>
            <a:p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15331" y="3845916"/>
              <a:ext cx="2240438" cy="1710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实验归纳法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推导出激光反射点的最大偏移距离与声源距离的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关系式</a:t>
              </a:r>
              <a:endParaRPr lang="zh-CN" altLang="en-US" b="1" dirty="0"/>
            </a:p>
          </p:txBody>
        </p:sp>
      </p:grpSp>
      <p:cxnSp>
        <p:nvCxnSpPr>
          <p:cNvPr id="14" name="直接连接符 13"/>
          <p:cNvCxnSpPr/>
          <p:nvPr/>
        </p:nvCxnSpPr>
        <p:spPr>
          <a:xfrm flipV="1">
            <a:off x="137795" y="6052185"/>
            <a:ext cx="11944985" cy="10160"/>
          </a:xfrm>
          <a:prstGeom prst="line">
            <a:avLst/>
          </a:prstGeom>
          <a:ln w="508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7">
            <a:extLst>
              <a:ext uri="{FF2B5EF4-FFF2-40B4-BE49-F238E27FC236}">
                <a16:creationId xmlns:a16="http://schemas.microsoft.com/office/drawing/2014/main" id="{B8B23051-B7E4-4C9A-92A0-BEDB06C5F73A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33" name="组合 3">
              <a:extLst>
                <a:ext uri="{FF2B5EF4-FFF2-40B4-BE49-F238E27FC236}">
                  <a16:creationId xmlns:a16="http://schemas.microsoft.com/office/drawing/2014/main" id="{A2762991-696C-4E28-9AC5-B52586A2B153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37" name="椭圆 1">
                <a:extLst>
                  <a:ext uri="{FF2B5EF4-FFF2-40B4-BE49-F238E27FC236}">
                    <a16:creationId xmlns:a16="http://schemas.microsoft.com/office/drawing/2014/main" id="{3DC2BA55-2ED8-4B59-99D9-EF4E99EE7511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2">
                <a:extLst>
                  <a:ext uri="{FF2B5EF4-FFF2-40B4-BE49-F238E27FC236}">
                    <a16:creationId xmlns:a16="http://schemas.microsoft.com/office/drawing/2014/main" id="{DC904956-AE6F-4DA1-A650-F9187E52C912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4">
              <a:extLst>
                <a:ext uri="{FF2B5EF4-FFF2-40B4-BE49-F238E27FC236}">
                  <a16:creationId xmlns:a16="http://schemas.microsoft.com/office/drawing/2014/main" id="{B8A00077-E219-423F-8F90-2A7F6E278789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35" name="椭圆 5">
                <a:extLst>
                  <a:ext uri="{FF2B5EF4-FFF2-40B4-BE49-F238E27FC236}">
                    <a16:creationId xmlns:a16="http://schemas.microsoft.com/office/drawing/2014/main" id="{C924CE80-40B1-4D9A-893A-939C755CACA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6">
                <a:extLst>
                  <a:ext uri="{FF2B5EF4-FFF2-40B4-BE49-F238E27FC236}">
                    <a16:creationId xmlns:a16="http://schemas.microsoft.com/office/drawing/2014/main" id="{CA6447F0-FCBB-4CA3-A392-C6101ECDF42B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673A3DF-AF41-4CBB-9F6C-37DE6199F022}"/>
              </a:ext>
            </a:extLst>
          </p:cNvPr>
          <p:cNvSpPr txBox="1"/>
          <p:nvPr/>
        </p:nvSpPr>
        <p:spPr>
          <a:xfrm>
            <a:off x="357505" y="998220"/>
            <a:ext cx="10410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分别测量在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50cm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距离下，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以15度为一单位，</a:t>
            </a:r>
            <a:r>
              <a:rPr lang="el-GR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α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为0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90度的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实验数据，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探究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声源与收音筒接收口的角度对实验的影响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63167C0-8883-4589-91CA-474AD2EB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4" y="2198542"/>
            <a:ext cx="3606800" cy="215676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3966D63-86B7-4CDC-9000-2ABA8926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282" y="2195039"/>
            <a:ext cx="3606800" cy="213658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19B37C8-184D-4C17-A0C2-AD143FEED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565" y="2138004"/>
            <a:ext cx="3606801" cy="219362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CD90C43-4A24-47A1-9D8E-CB77231D0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054" y="4416782"/>
            <a:ext cx="3223966" cy="193867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D524EB8-F587-47B6-8736-394BD6A35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979" y="4416779"/>
            <a:ext cx="3223967" cy="1938675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F0A5B85-C318-42F1-AC44-D290800AF967}"/>
              </a:ext>
            </a:extLst>
          </p:cNvPr>
          <p:cNvGrpSpPr/>
          <p:nvPr/>
        </p:nvGrpSpPr>
        <p:grpSpPr>
          <a:xfrm>
            <a:off x="2272982" y="62230"/>
            <a:ext cx="7646035" cy="935990"/>
            <a:chOff x="3599" y="98"/>
            <a:chExt cx="12041" cy="1474"/>
          </a:xfrm>
        </p:grpSpPr>
        <p:sp>
          <p:nvSpPr>
            <p:cNvPr id="46" name="文本框 16">
              <a:extLst>
                <a:ext uri="{FF2B5EF4-FFF2-40B4-BE49-F238E27FC236}">
                  <a16:creationId xmlns:a16="http://schemas.microsoft.com/office/drawing/2014/main" id="{2F920006-DB12-4B8F-9C37-3B9DD7DC50DD}"/>
                </a:ext>
              </a:extLst>
            </p:cNvPr>
            <p:cNvSpPr txBox="1"/>
            <p:nvPr/>
          </p:nvSpPr>
          <p:spPr>
            <a:xfrm>
              <a:off x="6844" y="1032"/>
              <a:ext cx="5550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2D experimental data analysis</a:t>
              </a:r>
              <a:endParaRPr lang="zh-CN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5399D49-8995-42F2-BE56-6A1EE5B34014}"/>
                </a:ext>
              </a:extLst>
            </p:cNvPr>
            <p:cNvGrpSpPr/>
            <p:nvPr/>
          </p:nvGrpSpPr>
          <p:grpSpPr>
            <a:xfrm>
              <a:off x="3599" y="98"/>
              <a:ext cx="12041" cy="1113"/>
              <a:chOff x="6083" y="93"/>
              <a:chExt cx="12041" cy="1113"/>
            </a:xfrm>
          </p:grpSpPr>
          <p:sp>
            <p:nvSpPr>
              <p:cNvPr id="48" name="文本框 32">
                <a:extLst>
                  <a:ext uri="{FF2B5EF4-FFF2-40B4-BE49-F238E27FC236}">
                    <a16:creationId xmlns:a16="http://schemas.microsoft.com/office/drawing/2014/main" id="{32A9CFA2-CFC6-47BD-B013-B340103D523F}"/>
                  </a:ext>
                </a:extLst>
              </p:cNvPr>
              <p:cNvSpPr txBox="1"/>
              <p:nvPr/>
            </p:nvSpPr>
            <p:spPr>
              <a:xfrm>
                <a:off x="7432" y="93"/>
                <a:ext cx="963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600" dirty="0">
                    <a:latin typeface="微软雅黑" panose="020B0503020204020204" charset="-122"/>
                    <a:ea typeface="微软雅黑" panose="020B0503020204020204" charset="-122"/>
                  </a:rPr>
                  <a:t>二维实验数据分析</a:t>
                </a:r>
              </a:p>
            </p:txBody>
          </p:sp>
          <p:grpSp>
            <p:nvGrpSpPr>
              <p:cNvPr id="49" name="组合 8">
                <a:extLst>
                  <a:ext uri="{FF2B5EF4-FFF2-40B4-BE49-F238E27FC236}">
                    <a16:creationId xmlns:a16="http://schemas.microsoft.com/office/drawing/2014/main" id="{BF223F02-7EFA-412E-BCC8-5E0F551AD700}"/>
                  </a:ext>
                </a:extLst>
              </p:cNvPr>
              <p:cNvGrpSpPr/>
              <p:nvPr/>
            </p:nvGrpSpPr>
            <p:grpSpPr>
              <a:xfrm flipV="1">
                <a:off x="6083" y="553"/>
                <a:ext cx="12041" cy="120"/>
                <a:chOff x="3893464" y="1130139"/>
                <a:chExt cx="4490797" cy="0"/>
              </a:xfrm>
            </p:grpSpPr>
            <p:cxnSp>
              <p:nvCxnSpPr>
                <p:cNvPr id="50" name="直接箭头连接符 25">
                  <a:extLst>
                    <a:ext uri="{FF2B5EF4-FFF2-40B4-BE49-F238E27FC236}">
                      <a16:creationId xmlns:a16="http://schemas.microsoft.com/office/drawing/2014/main" id="{390BDCA4-2D78-421C-A8A7-BB79E6BC4F4F}"/>
                    </a:ext>
                  </a:extLst>
                </p:cNvPr>
                <p:cNvCxnSpPr/>
                <p:nvPr/>
              </p:nvCxnSpPr>
              <p:spPr>
                <a:xfrm>
                  <a:off x="38934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25">
                  <a:extLst>
                    <a:ext uri="{FF2B5EF4-FFF2-40B4-BE49-F238E27FC236}">
                      <a16:creationId xmlns:a16="http://schemas.microsoft.com/office/drawing/2014/main" id="{8D9B3726-9BA1-4F5F-BABF-C41F307DDD73}"/>
                    </a:ext>
                  </a:extLst>
                </p:cNvPr>
                <p:cNvCxnSpPr/>
                <p:nvPr/>
              </p:nvCxnSpPr>
              <p:spPr>
                <a:xfrm flipH="1">
                  <a:off x="75637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2" name="图片 51" descr="图片包含 室内, 小, 男人, 仪表&#10;&#10;描述已自动生成">
            <a:extLst>
              <a:ext uri="{FF2B5EF4-FFF2-40B4-BE49-F238E27FC236}">
                <a16:creationId xmlns:a16="http://schemas.microsoft.com/office/drawing/2014/main" id="{AC5648D0-BB3A-4FB8-A033-824445BDE1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07" y="376572"/>
            <a:ext cx="1869757" cy="1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3221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>
            <a:extLst>
              <a:ext uri="{FF2B5EF4-FFF2-40B4-BE49-F238E27FC236}">
                <a16:creationId xmlns:a16="http://schemas.microsoft.com/office/drawing/2014/main" id="{6A2E6431-9438-454A-AB8E-51A1838B6ABC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3" name="组合 3">
              <a:extLst>
                <a:ext uri="{FF2B5EF4-FFF2-40B4-BE49-F238E27FC236}">
                  <a16:creationId xmlns:a16="http://schemas.microsoft.com/office/drawing/2014/main" id="{C076705E-9F51-418E-AE44-20C97D50068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7" name="椭圆 1">
                <a:extLst>
                  <a:ext uri="{FF2B5EF4-FFF2-40B4-BE49-F238E27FC236}">
                    <a16:creationId xmlns:a16="http://schemas.microsoft.com/office/drawing/2014/main" id="{9990F773-09C2-4893-9358-3D15D2B30A1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2">
                <a:extLst>
                  <a:ext uri="{FF2B5EF4-FFF2-40B4-BE49-F238E27FC236}">
                    <a16:creationId xmlns:a16="http://schemas.microsoft.com/office/drawing/2014/main" id="{CBBC97B2-0366-4469-9CCB-A40488B812F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4">
              <a:extLst>
                <a:ext uri="{FF2B5EF4-FFF2-40B4-BE49-F238E27FC236}">
                  <a16:creationId xmlns:a16="http://schemas.microsoft.com/office/drawing/2014/main" id="{87C92FA5-F81F-40BF-A62A-5C39C489A5EF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5" name="椭圆 5">
                <a:extLst>
                  <a:ext uri="{FF2B5EF4-FFF2-40B4-BE49-F238E27FC236}">
                    <a16:creationId xmlns:a16="http://schemas.microsoft.com/office/drawing/2014/main" id="{49A0F512-E634-474F-B06E-F03F7578E0A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6">
                <a:extLst>
                  <a:ext uri="{FF2B5EF4-FFF2-40B4-BE49-F238E27FC236}">
                    <a16:creationId xmlns:a16="http://schemas.microsoft.com/office/drawing/2014/main" id="{4AA1C25D-1F10-4137-AC96-4C5F6052355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BAA169B-F379-4502-84F6-0353AF4D0CDF}"/>
              </a:ext>
            </a:extLst>
          </p:cNvPr>
          <p:cNvGrpSpPr/>
          <p:nvPr/>
        </p:nvGrpSpPr>
        <p:grpSpPr>
          <a:xfrm>
            <a:off x="2273300" y="62230"/>
            <a:ext cx="7646035" cy="935990"/>
            <a:chOff x="3599" y="98"/>
            <a:chExt cx="12041" cy="1474"/>
          </a:xfrm>
        </p:grpSpPr>
        <p:sp>
          <p:nvSpPr>
            <p:cNvPr id="10" name="文本框 16">
              <a:extLst>
                <a:ext uri="{FF2B5EF4-FFF2-40B4-BE49-F238E27FC236}">
                  <a16:creationId xmlns:a16="http://schemas.microsoft.com/office/drawing/2014/main" id="{A9DF31E8-4DBA-4982-B3CB-AD201E40A94B}"/>
                </a:ext>
              </a:extLst>
            </p:cNvPr>
            <p:cNvSpPr txBox="1"/>
            <p:nvPr/>
          </p:nvSpPr>
          <p:spPr>
            <a:xfrm>
              <a:off x="6844" y="1032"/>
              <a:ext cx="5550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2D experimental data analysis</a:t>
              </a:r>
              <a:endParaRPr lang="zh-CN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036C4B1-9FF9-47C2-A7AC-A97E1649134F}"/>
                </a:ext>
              </a:extLst>
            </p:cNvPr>
            <p:cNvGrpSpPr/>
            <p:nvPr/>
          </p:nvGrpSpPr>
          <p:grpSpPr>
            <a:xfrm>
              <a:off x="3599" y="98"/>
              <a:ext cx="12041" cy="1113"/>
              <a:chOff x="6083" y="93"/>
              <a:chExt cx="12041" cy="1113"/>
            </a:xfrm>
          </p:grpSpPr>
          <p:sp>
            <p:nvSpPr>
              <p:cNvPr id="12" name="文本框 32">
                <a:extLst>
                  <a:ext uri="{FF2B5EF4-FFF2-40B4-BE49-F238E27FC236}">
                    <a16:creationId xmlns:a16="http://schemas.microsoft.com/office/drawing/2014/main" id="{CE8F39A9-5A10-4D6C-BDC6-29DDAA4BE8B5}"/>
                  </a:ext>
                </a:extLst>
              </p:cNvPr>
              <p:cNvSpPr txBox="1"/>
              <p:nvPr/>
            </p:nvSpPr>
            <p:spPr>
              <a:xfrm>
                <a:off x="7432" y="93"/>
                <a:ext cx="963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600" dirty="0">
                    <a:latin typeface="微软雅黑" panose="020B0503020204020204" charset="-122"/>
                    <a:ea typeface="微软雅黑" panose="020B0503020204020204" charset="-122"/>
                  </a:rPr>
                  <a:t>二维实验数据分析</a:t>
                </a:r>
              </a:p>
            </p:txBody>
          </p:sp>
          <p:grpSp>
            <p:nvGrpSpPr>
              <p:cNvPr id="13" name="组合 8">
                <a:extLst>
                  <a:ext uri="{FF2B5EF4-FFF2-40B4-BE49-F238E27FC236}">
                    <a16:creationId xmlns:a16="http://schemas.microsoft.com/office/drawing/2014/main" id="{06DC6C4A-BC4E-4236-B5C5-7AFBFCA5A7AE}"/>
                  </a:ext>
                </a:extLst>
              </p:cNvPr>
              <p:cNvGrpSpPr/>
              <p:nvPr/>
            </p:nvGrpSpPr>
            <p:grpSpPr>
              <a:xfrm flipV="1">
                <a:off x="6083" y="553"/>
                <a:ext cx="12041" cy="120"/>
                <a:chOff x="3893464" y="1130139"/>
                <a:chExt cx="4490797" cy="0"/>
              </a:xfrm>
            </p:grpSpPr>
            <p:cxnSp>
              <p:nvCxnSpPr>
                <p:cNvPr id="14" name="直接箭头连接符 25">
                  <a:extLst>
                    <a:ext uri="{FF2B5EF4-FFF2-40B4-BE49-F238E27FC236}">
                      <a16:creationId xmlns:a16="http://schemas.microsoft.com/office/drawing/2014/main" id="{582E3F2F-B84F-4D3F-9983-CF343380C76E}"/>
                    </a:ext>
                  </a:extLst>
                </p:cNvPr>
                <p:cNvCxnSpPr/>
                <p:nvPr/>
              </p:nvCxnSpPr>
              <p:spPr>
                <a:xfrm>
                  <a:off x="38934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25">
                  <a:extLst>
                    <a:ext uri="{FF2B5EF4-FFF2-40B4-BE49-F238E27FC236}">
                      <a16:creationId xmlns:a16="http://schemas.microsoft.com/office/drawing/2014/main" id="{5E2F7474-136F-40DD-B8C0-EEC6B91846F3}"/>
                    </a:ext>
                  </a:extLst>
                </p:cNvPr>
                <p:cNvCxnSpPr/>
                <p:nvPr/>
              </p:nvCxnSpPr>
              <p:spPr>
                <a:xfrm flipH="1">
                  <a:off x="75637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6" name="图片 15" descr="折线图">
            <a:extLst>
              <a:ext uri="{FF2B5EF4-FFF2-40B4-BE49-F238E27FC236}">
                <a16:creationId xmlns:a16="http://schemas.microsoft.com/office/drawing/2014/main" id="{71CD7E02-5994-4318-A5E4-F39329BF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4" r="10987"/>
          <a:stretch>
            <a:fillRect/>
          </a:stretch>
        </p:blipFill>
        <p:spPr>
          <a:xfrm>
            <a:off x="1173651" y="1087986"/>
            <a:ext cx="3776341" cy="33611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143EC1-5A12-48A7-A8C6-FBC3F6AC0677}"/>
              </a:ext>
            </a:extLst>
          </p:cNvPr>
          <p:cNvSpPr txBox="1"/>
          <p:nvPr/>
        </p:nvSpPr>
        <p:spPr>
          <a:xfrm>
            <a:off x="817051" y="4538924"/>
            <a:ext cx="4625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声源与接收装置的距离不变时，角度与读数具有近似</a:t>
            </a:r>
            <a:r>
              <a:rPr lang="zh-CN" altLang="en-US" sz="2400" b="1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线性关系</a:t>
            </a:r>
            <a:r>
              <a:rPr lang="zh-CN" altLang="en-US" sz="2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algn="l"/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E340D9-2B94-49F8-953A-E8687F8E7AFF}"/>
              </a:ext>
            </a:extLst>
          </p:cNvPr>
          <p:cNvSpPr txBox="1"/>
          <p:nvPr/>
        </p:nvSpPr>
        <p:spPr>
          <a:xfrm>
            <a:off x="5895525" y="4538924"/>
            <a:ext cx="6119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lang="zh-CN" altLang="en-US" sz="2400" b="1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实验归纳法，</a:t>
            </a:r>
            <a:endParaRPr lang="en-US" altLang="zh-CN" sz="2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推出不同角度的角度系数</a:t>
            </a: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BE1348-FAF3-4B61-A3B3-0089FA1C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525" y="1370951"/>
            <a:ext cx="6119494" cy="297751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9DD50DC-F181-4B0C-A1C6-93236B79D898}"/>
              </a:ext>
            </a:extLst>
          </p:cNvPr>
          <p:cNvSpPr/>
          <p:nvPr/>
        </p:nvSpPr>
        <p:spPr>
          <a:xfrm>
            <a:off x="6096000" y="4040004"/>
            <a:ext cx="1146010" cy="25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44B8C5-EFD0-45F5-9A63-F99C109850AA}"/>
              </a:ext>
            </a:extLst>
          </p:cNvPr>
          <p:cNvSpPr txBox="1"/>
          <p:nvPr/>
        </p:nvSpPr>
        <p:spPr>
          <a:xfrm>
            <a:off x="6189662" y="3976773"/>
            <a:ext cx="1456278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角度系数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01E871-DDD6-49B6-A8CE-6FDCBD497B3D}"/>
              </a:ext>
            </a:extLst>
          </p:cNvPr>
          <p:cNvSpPr txBox="1"/>
          <p:nvPr/>
        </p:nvSpPr>
        <p:spPr>
          <a:xfrm>
            <a:off x="5895525" y="1074970"/>
            <a:ext cx="6119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距离与角度的关系表</a:t>
            </a:r>
          </a:p>
        </p:txBody>
      </p:sp>
    </p:spTree>
    <p:extLst>
      <p:ext uri="{BB962C8B-B14F-4D97-AF65-F5344CB8AC3E}">
        <p14:creationId xmlns:p14="http://schemas.microsoft.com/office/powerpoint/2010/main" val="296225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809294" y="1356417"/>
            <a:ext cx="5222686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利用推导关系式：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	</a:t>
            </a:r>
            <a:r>
              <a:rPr lang="en-US" altLang="zh-CN" sz="2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R</a:t>
            </a:r>
            <a:r>
              <a:rPr lang="en-US" altLang="zh-CN" sz="2400" b="1" kern="100" baseline="-25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x</a:t>
            </a:r>
            <a:r>
              <a:rPr lang="en-US" altLang="zh-CN" sz="2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=8.85*e</a:t>
            </a:r>
            <a:r>
              <a:rPr lang="en-US" altLang="zh-CN" sz="2400" b="1" kern="100" baseline="30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-0.05x</a:t>
            </a:r>
            <a:r>
              <a:rPr lang="en-US" altLang="zh-CN" sz="2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+1.11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将所得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实验数据代入处理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，得声源坐标与误差距离，如左图所示结果。</a:t>
            </a: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00421" y="3982351"/>
            <a:ext cx="5131559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在误差允许范围之内，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接收装置可以较为准确地定位声源距离。</a:t>
            </a:r>
          </a:p>
        </p:txBody>
      </p:sp>
      <p:pic>
        <p:nvPicPr>
          <p:cNvPr id="5" name="图片 4" descr="表格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379510"/>
            <a:ext cx="6453064" cy="493901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273300" y="62230"/>
            <a:ext cx="7646035" cy="935990"/>
            <a:chOff x="3599" y="98"/>
            <a:chExt cx="12041" cy="1474"/>
          </a:xfrm>
        </p:grpSpPr>
        <p:sp>
          <p:nvSpPr>
            <p:cNvPr id="22" name="文本框 16"/>
            <p:cNvSpPr txBox="1"/>
            <p:nvPr/>
          </p:nvSpPr>
          <p:spPr>
            <a:xfrm>
              <a:off x="6844" y="1032"/>
              <a:ext cx="5550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2D experimental data analysis</a:t>
              </a:r>
              <a:endParaRPr lang="zh-CN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599" y="98"/>
              <a:ext cx="12041" cy="1113"/>
              <a:chOff x="6083" y="93"/>
              <a:chExt cx="12041" cy="1113"/>
            </a:xfrm>
          </p:grpSpPr>
          <p:sp>
            <p:nvSpPr>
              <p:cNvPr id="24" name="文本框 32"/>
              <p:cNvSpPr txBox="1"/>
              <p:nvPr/>
            </p:nvSpPr>
            <p:spPr>
              <a:xfrm>
                <a:off x="7432" y="93"/>
                <a:ext cx="963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600" dirty="0">
                    <a:latin typeface="微软雅黑" panose="020B0503020204020204" charset="-122"/>
                    <a:ea typeface="微软雅黑" panose="020B0503020204020204" charset="-122"/>
                  </a:rPr>
                  <a:t>二维实验数据分析</a:t>
                </a:r>
              </a:p>
            </p:txBody>
          </p:sp>
          <p:grpSp>
            <p:nvGrpSpPr>
              <p:cNvPr id="25" name="组合 8"/>
              <p:cNvGrpSpPr/>
              <p:nvPr/>
            </p:nvGrpSpPr>
            <p:grpSpPr>
              <a:xfrm flipV="1">
                <a:off x="6083" y="553"/>
                <a:ext cx="12041" cy="120"/>
                <a:chOff x="3893464" y="1130139"/>
                <a:chExt cx="4490797" cy="0"/>
              </a:xfrm>
            </p:grpSpPr>
            <p:cxnSp>
              <p:nvCxnSpPr>
                <p:cNvPr id="26" name="直接箭头连接符 25"/>
                <p:cNvCxnSpPr/>
                <p:nvPr/>
              </p:nvCxnSpPr>
              <p:spPr>
                <a:xfrm>
                  <a:off x="38934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5"/>
                <p:cNvCxnSpPr/>
                <p:nvPr/>
              </p:nvCxnSpPr>
              <p:spPr>
                <a:xfrm flipH="1">
                  <a:off x="7563764" y="1130139"/>
                  <a:ext cx="820497" cy="0"/>
                </a:xfrm>
                <a:prstGeom prst="straightConnector1">
                  <a:avLst/>
                </a:prstGeom>
                <a:ln>
                  <a:gradFill>
                    <a:gsLst>
                      <a:gs pos="0">
                        <a:srgbClr val="4C678E"/>
                      </a:gs>
                      <a:gs pos="100000">
                        <a:srgbClr val="4C678E">
                          <a:alpha val="0"/>
                        </a:srgbClr>
                      </a:gs>
                    </a:gsLst>
                    <a:lin ang="10800000" scaled="0"/>
                  </a:gra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合 12"/>
          <p:cNvGrpSpPr/>
          <p:nvPr/>
        </p:nvGrpSpPr>
        <p:grpSpPr>
          <a:xfrm>
            <a:off x="367819" y="1544918"/>
            <a:ext cx="4159885" cy="4159885"/>
            <a:chOff x="901700" y="3111500"/>
            <a:chExt cx="2362200" cy="2362200"/>
          </a:xfrm>
        </p:grpSpPr>
        <p:sp>
          <p:nvSpPr>
            <p:cNvPr id="1048805" name="椭圆 24"/>
            <p:cNvSpPr/>
            <p:nvPr/>
          </p:nvSpPr>
          <p:spPr>
            <a:xfrm>
              <a:off x="901700" y="31115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rgbClr val="4C678E">
                    <a:alpha val="0"/>
                  </a:srgbClr>
                </a:gs>
                <a:gs pos="100000">
                  <a:srgbClr val="4C678E">
                    <a:alpha val="2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06" name="椭圆 11"/>
            <p:cNvSpPr/>
            <p:nvPr/>
          </p:nvSpPr>
          <p:spPr>
            <a:xfrm>
              <a:off x="1307883" y="3501359"/>
              <a:ext cx="1500381" cy="1565678"/>
            </a:xfrm>
            <a:prstGeom prst="ellipse">
              <a:avLst/>
            </a:prstGeom>
            <a:gradFill flip="none" rotWithShape="1">
              <a:gsLst>
                <a:gs pos="0">
                  <a:srgbClr val="4C678E"/>
                </a:gs>
                <a:gs pos="100000">
                  <a:srgbClr val="4C678E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8" name="组合 9"/>
          <p:cNvGrpSpPr/>
          <p:nvPr/>
        </p:nvGrpSpPr>
        <p:grpSpPr>
          <a:xfrm>
            <a:off x="121121" y="1377107"/>
            <a:ext cx="4724400" cy="4597526"/>
            <a:chOff x="3733801" y="1422337"/>
            <a:chExt cx="4724400" cy="4597526"/>
          </a:xfrm>
        </p:grpSpPr>
        <p:sp>
          <p:nvSpPr>
            <p:cNvPr id="1048813" name="椭圆 14"/>
            <p:cNvSpPr/>
            <p:nvPr/>
          </p:nvSpPr>
          <p:spPr>
            <a:xfrm>
              <a:off x="3852629" y="1422337"/>
              <a:ext cx="4597527" cy="4597526"/>
            </a:xfrm>
            <a:prstGeom prst="ellipse">
              <a:avLst/>
            </a:prstGeom>
            <a:noFill/>
            <a:ln>
              <a:gradFill>
                <a:gsLst>
                  <a:gs pos="77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4C678E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4" name="椭圆 15"/>
            <p:cNvSpPr/>
            <p:nvPr/>
          </p:nvSpPr>
          <p:spPr>
            <a:xfrm flipH="1">
              <a:off x="3733801" y="1422337"/>
              <a:ext cx="4597527" cy="4597526"/>
            </a:xfrm>
            <a:prstGeom prst="ellipse">
              <a:avLst/>
            </a:prstGeom>
            <a:noFill/>
            <a:ln>
              <a:gradFill>
                <a:gsLst>
                  <a:gs pos="72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4C678E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5" name="椭圆 17"/>
            <p:cNvSpPr/>
            <p:nvPr/>
          </p:nvSpPr>
          <p:spPr bwMode="auto">
            <a:xfrm>
              <a:off x="4180469" y="2017450"/>
              <a:ext cx="288589" cy="288586"/>
            </a:xfrm>
            <a:prstGeom prst="ellipse">
              <a:avLst/>
            </a:prstGeom>
            <a:gradFill flip="none" rotWithShape="1">
              <a:gsLst>
                <a:gs pos="0">
                  <a:srgbClr val="4C678E"/>
                </a:gs>
                <a:gs pos="100000">
                  <a:srgbClr val="4C678E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816" name="椭圆 18"/>
            <p:cNvSpPr/>
            <p:nvPr/>
          </p:nvSpPr>
          <p:spPr bwMode="auto">
            <a:xfrm>
              <a:off x="7704855" y="2017450"/>
              <a:ext cx="288589" cy="288586"/>
            </a:xfrm>
            <a:prstGeom prst="ellipse">
              <a:avLst/>
            </a:prstGeom>
            <a:gradFill flip="none" rotWithShape="1">
              <a:gsLst>
                <a:gs pos="0">
                  <a:srgbClr val="4C678E"/>
                </a:gs>
                <a:gs pos="100000">
                  <a:srgbClr val="4C678E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817" name="椭圆 19"/>
            <p:cNvSpPr/>
            <p:nvPr/>
          </p:nvSpPr>
          <p:spPr bwMode="auto">
            <a:xfrm>
              <a:off x="3781482" y="4414052"/>
              <a:ext cx="288589" cy="288586"/>
            </a:xfrm>
            <a:prstGeom prst="ellipse">
              <a:avLst/>
            </a:prstGeom>
            <a:gradFill flip="none" rotWithShape="1">
              <a:gsLst>
                <a:gs pos="0">
                  <a:srgbClr val="4C678E"/>
                </a:gs>
                <a:gs pos="100000">
                  <a:srgbClr val="4C678E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818" name="椭圆 20"/>
            <p:cNvSpPr/>
            <p:nvPr/>
          </p:nvSpPr>
          <p:spPr bwMode="auto">
            <a:xfrm>
              <a:off x="8169612" y="4265331"/>
              <a:ext cx="288589" cy="288586"/>
            </a:xfrm>
            <a:prstGeom prst="ellipse">
              <a:avLst/>
            </a:prstGeom>
            <a:gradFill flip="none" rotWithShape="1">
              <a:gsLst>
                <a:gs pos="0">
                  <a:srgbClr val="4C678E"/>
                </a:gs>
                <a:gs pos="100000">
                  <a:srgbClr val="4C678E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8819" name="文本框 21"/>
          <p:cNvSpPr txBox="1"/>
          <p:nvPr/>
        </p:nvSpPr>
        <p:spPr>
          <a:xfrm>
            <a:off x="1647661" y="2877379"/>
            <a:ext cx="16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实验创新</a:t>
            </a:r>
          </a:p>
        </p:txBody>
      </p:sp>
      <p:sp>
        <p:nvSpPr>
          <p:cNvPr id="37" name="矩形 27"/>
          <p:cNvSpPr/>
          <p:nvPr/>
        </p:nvSpPr>
        <p:spPr>
          <a:xfrm>
            <a:off x="5073863" y="1050368"/>
            <a:ext cx="6479808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、通过将声波振动转化为激光反射的形式，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结合了声学与光学知识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，使得声音得以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可视化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，便于估计与测量。</a:t>
            </a:r>
          </a:p>
        </p:txBody>
      </p:sp>
      <p:sp>
        <p:nvSpPr>
          <p:cNvPr id="38" name="矩形 27"/>
          <p:cNvSpPr/>
          <p:nvPr/>
        </p:nvSpPr>
        <p:spPr>
          <a:xfrm>
            <a:off x="5083810" y="3766185"/>
            <a:ext cx="6269990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、实验装置所需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材料易得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，花费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成本较低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。且因实验本身的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可操作性较强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，具有更高的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可实现性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4" y="3742055"/>
            <a:ext cx="12193057" cy="3073696"/>
          </a:xfrm>
          <a:prstGeom prst="rect">
            <a:avLst/>
          </a:prstGeom>
        </p:spPr>
      </p:pic>
      <p:grpSp>
        <p:nvGrpSpPr>
          <p:cNvPr id="3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39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594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595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59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59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48599" name="文本框 32"/>
          <p:cNvSpPr txBox="1"/>
          <p:nvPr/>
        </p:nvSpPr>
        <p:spPr>
          <a:xfrm>
            <a:off x="3575685" y="389255"/>
            <a:ext cx="55454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队伍成员分工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46936" y="1382565"/>
          <a:ext cx="11001079" cy="5086180"/>
        </p:xfrm>
        <a:graphic>
          <a:graphicData uri="http://schemas.openxmlformats.org/drawingml/2006/table">
            <a:tbl>
              <a:tblPr firstRow="1" bandRow="1"/>
              <a:tblGrid>
                <a:gridCol w="1275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8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zh-CN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队伍成员</a:t>
                      </a:r>
                      <a:endParaRPr lang="zh-CN" sz="105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负责内容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6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分工占比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53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6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队员一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跟进队伍整体进度、提供设计实验思路、搭建装置结构、结合误差来源改进装置</a:t>
                      </a:r>
                      <a:endParaRPr lang="zh-CN" sz="105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20000"/>
                        </a:lnSpc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23%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3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29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队员二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29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实验数据分析和处理、推导验证关系式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20%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7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7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队员三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7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剪辑实验展示视频、制作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ppt</a:t>
                      </a: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、编写及修改文案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20%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53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5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队员四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收集相关文献、结合文献及实验需求作补充说明、绘制试验装置模型图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19%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9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队员五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阐述实验原理、梳理实验思路、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ppt</a:t>
                      </a:r>
                      <a:r>
                        <a:rPr lang="zh-CN" altLang="en-US" sz="20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演讲</a:t>
                      </a:r>
                      <a:endParaRPr lang="zh-CN" altLang="en-US" sz="20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54680" marR="54680" marT="7594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70000"/>
                        </a:lnSpc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18%</a:t>
                      </a:r>
                      <a:endParaRPr lang="zh-CN" altLang="en-US" sz="2400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72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40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41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3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42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43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4" name="组合 11"/>
          <p:cNvGrpSpPr/>
          <p:nvPr/>
        </p:nvGrpSpPr>
        <p:grpSpPr>
          <a:xfrm>
            <a:off x="0" y="-2137"/>
            <a:ext cx="12992100" cy="6862677"/>
            <a:chOff x="0" y="-4677"/>
            <a:chExt cx="12192000" cy="6862677"/>
          </a:xfrm>
        </p:grpSpPr>
        <p:pic>
          <p:nvPicPr>
            <p:cNvPr id="2097184" name="图片 8"/>
            <p:cNvPicPr>
              <a:picLocks noChangeAspect="1"/>
            </p:cNvPicPr>
            <p:nvPr/>
          </p:nvPicPr>
          <p:blipFill rotWithShape="1">
            <a:blip r:embed="rId2"/>
            <a:srcRect l="52978" t="10561" r="2412" b="26928"/>
            <a:stretch>
              <a:fillRect/>
            </a:stretch>
          </p:blipFill>
          <p:spPr>
            <a:xfrm>
              <a:off x="0" y="-4677"/>
              <a:ext cx="12192000" cy="6862677"/>
            </a:xfrm>
            <a:prstGeom prst="rect">
              <a:avLst/>
            </a:prstGeom>
          </p:spPr>
        </p:pic>
        <p:sp>
          <p:nvSpPr>
            <p:cNvPr id="1048844" name="任意多边形: 形状 10"/>
            <p:cNvSpPr/>
            <p:nvPr/>
          </p:nvSpPr>
          <p:spPr>
            <a:xfrm>
              <a:off x="1238911" y="147978"/>
              <a:ext cx="9434423" cy="4654525"/>
            </a:xfrm>
            <a:custGeom>
              <a:avLst/>
              <a:gdLst>
                <a:gd name="connsiteX0" fmla="*/ 132689 w 9434423"/>
                <a:gd name="connsiteY0" fmla="*/ 737847 h 4654525"/>
                <a:gd name="connsiteX1" fmla="*/ 180314 w 9434423"/>
                <a:gd name="connsiteY1" fmla="*/ 861672 h 4654525"/>
                <a:gd name="connsiteX2" fmla="*/ 1961489 w 9434423"/>
                <a:gd name="connsiteY2" fmla="*/ 3052422 h 4654525"/>
                <a:gd name="connsiteX3" fmla="*/ 3695039 w 9434423"/>
                <a:gd name="connsiteY3" fmla="*/ 3547722 h 4654525"/>
                <a:gd name="connsiteX4" fmla="*/ 6409664 w 9434423"/>
                <a:gd name="connsiteY4" fmla="*/ 3881097 h 4654525"/>
                <a:gd name="connsiteX5" fmla="*/ 6676364 w 9434423"/>
                <a:gd name="connsiteY5" fmla="*/ 3633447 h 4654525"/>
                <a:gd name="connsiteX6" fmla="*/ 8438489 w 9434423"/>
                <a:gd name="connsiteY6" fmla="*/ 4652622 h 4654525"/>
                <a:gd name="connsiteX7" fmla="*/ 9371939 w 9434423"/>
                <a:gd name="connsiteY7" fmla="*/ 3842997 h 4654525"/>
                <a:gd name="connsiteX8" fmla="*/ 9248114 w 9434423"/>
                <a:gd name="connsiteY8" fmla="*/ 2299947 h 4654525"/>
                <a:gd name="connsiteX9" fmla="*/ 8438489 w 9434423"/>
                <a:gd name="connsiteY9" fmla="*/ 1214097 h 4654525"/>
                <a:gd name="connsiteX10" fmla="*/ 6314414 w 9434423"/>
                <a:gd name="connsiteY10" fmla="*/ 194922 h 4654525"/>
                <a:gd name="connsiteX11" fmla="*/ 5761964 w 9434423"/>
                <a:gd name="connsiteY11" fmla="*/ 4422 h 4654525"/>
                <a:gd name="connsiteX12" fmla="*/ 4742789 w 9434423"/>
                <a:gd name="connsiteY12" fmla="*/ 271122 h 4654525"/>
                <a:gd name="connsiteX13" fmla="*/ 3866489 w 9434423"/>
                <a:gd name="connsiteY13" fmla="*/ 852147 h 4654525"/>
                <a:gd name="connsiteX14" fmla="*/ 2523464 w 9434423"/>
                <a:gd name="connsiteY14" fmla="*/ 623547 h 4654525"/>
                <a:gd name="connsiteX15" fmla="*/ 818489 w 9434423"/>
                <a:gd name="connsiteY15" fmla="*/ 480672 h 4654525"/>
                <a:gd name="connsiteX16" fmla="*/ 132689 w 9434423"/>
                <a:gd name="connsiteY16" fmla="*/ 737847 h 465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34423" h="4654525">
                  <a:moveTo>
                    <a:pt x="132689" y="737847"/>
                  </a:moveTo>
                  <a:cubicBezTo>
                    <a:pt x="26327" y="801347"/>
                    <a:pt x="-124486" y="475910"/>
                    <a:pt x="180314" y="861672"/>
                  </a:cubicBezTo>
                  <a:cubicBezTo>
                    <a:pt x="485114" y="1247434"/>
                    <a:pt x="1375702" y="2604747"/>
                    <a:pt x="1961489" y="3052422"/>
                  </a:cubicBezTo>
                  <a:cubicBezTo>
                    <a:pt x="2547277" y="3500097"/>
                    <a:pt x="2953677" y="3409610"/>
                    <a:pt x="3695039" y="3547722"/>
                  </a:cubicBezTo>
                  <a:cubicBezTo>
                    <a:pt x="4436401" y="3685834"/>
                    <a:pt x="5912777" y="3866810"/>
                    <a:pt x="6409664" y="3881097"/>
                  </a:cubicBezTo>
                  <a:cubicBezTo>
                    <a:pt x="6906552" y="3895385"/>
                    <a:pt x="6338226" y="3504859"/>
                    <a:pt x="6676364" y="3633447"/>
                  </a:cubicBezTo>
                  <a:cubicBezTo>
                    <a:pt x="7014502" y="3762035"/>
                    <a:pt x="7989227" y="4617697"/>
                    <a:pt x="8438489" y="4652622"/>
                  </a:cubicBezTo>
                  <a:cubicBezTo>
                    <a:pt x="8887751" y="4687547"/>
                    <a:pt x="9237001" y="4235110"/>
                    <a:pt x="9371939" y="3842997"/>
                  </a:cubicBezTo>
                  <a:cubicBezTo>
                    <a:pt x="9506877" y="3450884"/>
                    <a:pt x="9403689" y="2738097"/>
                    <a:pt x="9248114" y="2299947"/>
                  </a:cubicBezTo>
                  <a:cubicBezTo>
                    <a:pt x="9092539" y="1861797"/>
                    <a:pt x="8927439" y="1564935"/>
                    <a:pt x="8438489" y="1214097"/>
                  </a:cubicBezTo>
                  <a:cubicBezTo>
                    <a:pt x="7949539" y="863260"/>
                    <a:pt x="6760502" y="396535"/>
                    <a:pt x="6314414" y="194922"/>
                  </a:cubicBezTo>
                  <a:cubicBezTo>
                    <a:pt x="5868326" y="-6691"/>
                    <a:pt x="6023901" y="-8278"/>
                    <a:pt x="5761964" y="4422"/>
                  </a:cubicBezTo>
                  <a:cubicBezTo>
                    <a:pt x="5500027" y="17122"/>
                    <a:pt x="5058702" y="129834"/>
                    <a:pt x="4742789" y="271122"/>
                  </a:cubicBezTo>
                  <a:cubicBezTo>
                    <a:pt x="4426876" y="412410"/>
                    <a:pt x="4236377" y="793409"/>
                    <a:pt x="3866489" y="852147"/>
                  </a:cubicBezTo>
                  <a:cubicBezTo>
                    <a:pt x="3496601" y="910885"/>
                    <a:pt x="3031464" y="685459"/>
                    <a:pt x="2523464" y="623547"/>
                  </a:cubicBezTo>
                  <a:cubicBezTo>
                    <a:pt x="2015464" y="561634"/>
                    <a:pt x="1213776" y="466385"/>
                    <a:pt x="818489" y="480672"/>
                  </a:cubicBezTo>
                  <a:cubicBezTo>
                    <a:pt x="423202" y="494959"/>
                    <a:pt x="239051" y="674347"/>
                    <a:pt x="132689" y="7378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24"/>
          <p:cNvGrpSpPr/>
          <p:nvPr/>
        </p:nvGrpSpPr>
        <p:grpSpPr>
          <a:xfrm>
            <a:off x="1800861" y="2644776"/>
            <a:ext cx="9091930" cy="1569660"/>
            <a:chOff x="4147464" y="1973572"/>
            <a:chExt cx="3897072" cy="1375031"/>
          </a:xfrm>
        </p:grpSpPr>
        <p:sp>
          <p:nvSpPr>
            <p:cNvPr id="1048845" name="文本框 13"/>
            <p:cNvSpPr txBox="1"/>
            <p:nvPr/>
          </p:nvSpPr>
          <p:spPr>
            <a:xfrm>
              <a:off x="4604727" y="1973572"/>
              <a:ext cx="3102851" cy="1375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1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请各位评委老师</a:t>
              </a:r>
              <a:endParaRPr lang="en-US" altLang="zh-CN" sz="4800" b="1" dirty="0">
                <a:solidFill>
                  <a:schemeClr val="tx1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endParaRPr>
            </a:p>
            <a:p>
              <a:pPr algn="ctr"/>
              <a:r>
                <a:rPr lang="zh-CN" altLang="en-US" sz="4800" b="1" dirty="0">
                  <a:solidFill>
                    <a:schemeClr val="tx1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批评指正</a:t>
              </a:r>
            </a:p>
          </p:txBody>
        </p:sp>
        <p:grpSp>
          <p:nvGrpSpPr>
            <p:cNvPr id="176" name="组合 23"/>
            <p:cNvGrpSpPr/>
            <p:nvPr/>
          </p:nvGrpSpPr>
          <p:grpSpPr>
            <a:xfrm>
              <a:off x="4147464" y="2311239"/>
              <a:ext cx="3897072" cy="0"/>
              <a:chOff x="4257678" y="2482689"/>
              <a:chExt cx="3897072" cy="0"/>
            </a:xfrm>
          </p:grpSpPr>
          <p:cxnSp>
            <p:nvCxnSpPr>
              <p:cNvPr id="3145759" name="直接箭头连接符 25"/>
              <p:cNvCxnSpPr/>
              <p:nvPr/>
            </p:nvCxnSpPr>
            <p:spPr>
              <a:xfrm>
                <a:off x="4257678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60" name="直接箭头连接符 25"/>
              <p:cNvCxnSpPr/>
              <p:nvPr/>
            </p:nvCxnSpPr>
            <p:spPr>
              <a:xfrm flipH="1">
                <a:off x="7334253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4" y="3742055"/>
            <a:ext cx="12193057" cy="3073696"/>
          </a:xfrm>
          <a:prstGeom prst="rect">
            <a:avLst/>
          </a:prstGeom>
        </p:spPr>
      </p:pic>
      <p:grpSp>
        <p:nvGrpSpPr>
          <p:cNvPr id="70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71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75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73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7" name="文本框 16"/>
          <p:cNvSpPr txBox="1"/>
          <p:nvPr/>
        </p:nvSpPr>
        <p:spPr>
          <a:xfrm>
            <a:off x="4792345" y="2099945"/>
            <a:ext cx="274383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context</a:t>
            </a:r>
          </a:p>
        </p:txBody>
      </p:sp>
      <p:sp>
        <p:nvSpPr>
          <p:cNvPr id="78" name="文本框 32"/>
          <p:cNvSpPr txBox="1"/>
          <p:nvPr/>
        </p:nvSpPr>
        <p:spPr>
          <a:xfrm>
            <a:off x="5277757" y="1316629"/>
            <a:ext cx="1752600" cy="99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grpSp>
        <p:nvGrpSpPr>
          <p:cNvPr id="79" name="组合 14"/>
          <p:cNvGrpSpPr/>
          <p:nvPr/>
        </p:nvGrpSpPr>
        <p:grpSpPr>
          <a:xfrm>
            <a:off x="3979545" y="2750820"/>
            <a:ext cx="2141855" cy="2252980"/>
            <a:chOff x="6267" y="4332"/>
            <a:chExt cx="3373" cy="3548"/>
          </a:xfrm>
        </p:grpSpPr>
        <p:sp>
          <p:nvSpPr>
            <p:cNvPr id="80" name="ïşļíḋê"/>
            <p:cNvSpPr/>
            <p:nvPr/>
          </p:nvSpPr>
          <p:spPr>
            <a:xfrm>
              <a:off x="7288" y="4332"/>
              <a:ext cx="1077" cy="1077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cxnSp>
          <p:nvCxnSpPr>
            <p:cNvPr id="81" name="直接连接符 39"/>
            <p:cNvCxnSpPr/>
            <p:nvPr/>
          </p:nvCxnSpPr>
          <p:spPr>
            <a:xfrm>
              <a:off x="9640" y="4800"/>
              <a:ext cx="0" cy="30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42"/>
            <p:cNvSpPr txBox="1"/>
            <p:nvPr/>
          </p:nvSpPr>
          <p:spPr>
            <a:xfrm>
              <a:off x="6267" y="5525"/>
              <a:ext cx="332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实验原理</a:t>
              </a:r>
            </a:p>
          </p:txBody>
        </p:sp>
        <p:sp>
          <p:nvSpPr>
            <p:cNvPr id="83" name="文本框 46"/>
            <p:cNvSpPr txBox="1"/>
            <p:nvPr/>
          </p:nvSpPr>
          <p:spPr>
            <a:xfrm>
              <a:off x="6634" y="6456"/>
              <a:ext cx="2356" cy="1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hangingPunct="0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principle</a:t>
              </a:r>
            </a:p>
          </p:txBody>
        </p:sp>
      </p:grpSp>
      <p:grpSp>
        <p:nvGrpSpPr>
          <p:cNvPr id="84" name="组合 20"/>
          <p:cNvGrpSpPr/>
          <p:nvPr/>
        </p:nvGrpSpPr>
        <p:grpSpPr>
          <a:xfrm>
            <a:off x="8700135" y="2745740"/>
            <a:ext cx="2108200" cy="2226945"/>
            <a:chOff x="13701" y="4324"/>
            <a:chExt cx="3320" cy="3507"/>
          </a:xfrm>
        </p:grpSpPr>
        <p:sp>
          <p:nvSpPr>
            <p:cNvPr id="85" name="ïşļíḋê"/>
            <p:cNvSpPr/>
            <p:nvPr/>
          </p:nvSpPr>
          <p:spPr>
            <a:xfrm>
              <a:off x="14741" y="4324"/>
              <a:ext cx="1077" cy="1077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86" name="文本框 44"/>
            <p:cNvSpPr txBox="1"/>
            <p:nvPr/>
          </p:nvSpPr>
          <p:spPr>
            <a:xfrm>
              <a:off x="13701" y="5525"/>
              <a:ext cx="332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分析总结</a:t>
              </a:r>
            </a:p>
          </p:txBody>
        </p:sp>
        <p:sp>
          <p:nvSpPr>
            <p:cNvPr id="87" name="文本框 48"/>
            <p:cNvSpPr txBox="1"/>
            <p:nvPr/>
          </p:nvSpPr>
          <p:spPr>
            <a:xfrm>
              <a:off x="14102" y="6511"/>
              <a:ext cx="2356" cy="1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hangingPunct="0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 Analytical summary </a:t>
              </a:r>
            </a:p>
          </p:txBody>
        </p:sp>
      </p:grpSp>
      <p:sp>
        <p:nvSpPr>
          <p:cNvPr id="88" name="文本框 8"/>
          <p:cNvSpPr txBox="1"/>
          <p:nvPr/>
        </p:nvSpPr>
        <p:spPr>
          <a:xfrm>
            <a:off x="7616873" y="399495"/>
            <a:ext cx="3373682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89" name="组合 13"/>
          <p:cNvGrpSpPr/>
          <p:nvPr/>
        </p:nvGrpSpPr>
        <p:grpSpPr>
          <a:xfrm>
            <a:off x="1805305" y="2745223"/>
            <a:ext cx="2004695" cy="2259213"/>
            <a:chOff x="2843" y="4322"/>
            <a:chExt cx="3157" cy="3558"/>
          </a:xfrm>
        </p:grpSpPr>
        <p:sp>
          <p:nvSpPr>
            <p:cNvPr id="90" name="ïşļíḋê"/>
            <p:cNvSpPr/>
            <p:nvPr/>
          </p:nvSpPr>
          <p:spPr>
            <a:xfrm>
              <a:off x="3870" y="4322"/>
              <a:ext cx="1077" cy="1077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cxnSp>
          <p:nvCxnSpPr>
            <p:cNvPr id="91" name="直接连接符 38"/>
            <p:cNvCxnSpPr/>
            <p:nvPr/>
          </p:nvCxnSpPr>
          <p:spPr>
            <a:xfrm>
              <a:off x="6000" y="4800"/>
              <a:ext cx="0" cy="30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11"/>
            <p:cNvSpPr txBox="1"/>
            <p:nvPr/>
          </p:nvSpPr>
          <p:spPr>
            <a:xfrm>
              <a:off x="2843" y="5532"/>
              <a:ext cx="302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实验引入</a:t>
              </a:r>
            </a:p>
          </p:txBody>
        </p:sp>
        <p:sp>
          <p:nvSpPr>
            <p:cNvPr id="93" name="文本框 12"/>
            <p:cNvSpPr txBox="1"/>
            <p:nvPr/>
          </p:nvSpPr>
          <p:spPr>
            <a:xfrm>
              <a:off x="3092" y="6483"/>
              <a:ext cx="2356" cy="1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hangingPunct="0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introduction</a:t>
              </a:r>
            </a:p>
          </p:txBody>
        </p:sp>
      </p:grpSp>
      <p:grpSp>
        <p:nvGrpSpPr>
          <p:cNvPr id="94" name="组合 19"/>
          <p:cNvGrpSpPr/>
          <p:nvPr/>
        </p:nvGrpSpPr>
        <p:grpSpPr>
          <a:xfrm>
            <a:off x="6336030" y="2745105"/>
            <a:ext cx="2176145" cy="2214245"/>
            <a:chOff x="9853" y="4393"/>
            <a:chExt cx="3427" cy="3487"/>
          </a:xfrm>
        </p:grpSpPr>
        <p:cxnSp>
          <p:nvCxnSpPr>
            <p:cNvPr id="95" name="直接连接符 40"/>
            <p:cNvCxnSpPr/>
            <p:nvPr/>
          </p:nvCxnSpPr>
          <p:spPr>
            <a:xfrm>
              <a:off x="13280" y="4800"/>
              <a:ext cx="0" cy="30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47"/>
            <p:cNvSpPr txBox="1"/>
            <p:nvPr/>
          </p:nvSpPr>
          <p:spPr>
            <a:xfrm>
              <a:off x="10278" y="6558"/>
              <a:ext cx="2356" cy="1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hangingPunct="0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demonstration </a:t>
              </a:r>
            </a:p>
          </p:txBody>
        </p:sp>
        <p:sp>
          <p:nvSpPr>
            <p:cNvPr id="97" name="ïşļíḋê"/>
            <p:cNvSpPr/>
            <p:nvPr/>
          </p:nvSpPr>
          <p:spPr>
            <a:xfrm>
              <a:off x="10917" y="4393"/>
              <a:ext cx="1077" cy="1077"/>
            </a:xfrm>
            <a:custGeom>
              <a:avLst/>
              <a:gdLst>
                <a:gd name="connsiteX0" fmla="*/ 274320 w 548640"/>
                <a:gd name="connsiteY0" fmla="*/ 0 h 548640"/>
                <a:gd name="connsiteX1" fmla="*/ 548640 w 548640"/>
                <a:gd name="connsiteY1" fmla="*/ 274320 h 548640"/>
                <a:gd name="connsiteX2" fmla="*/ 274320 w 548640"/>
                <a:gd name="connsiteY2" fmla="*/ 548640 h 548640"/>
                <a:gd name="connsiteX3" fmla="*/ 0 w 548640"/>
                <a:gd name="connsiteY3" fmla="*/ 274320 h 548640"/>
                <a:gd name="connsiteX4" fmla="*/ 274320 w 548640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548640">
                  <a:moveTo>
                    <a:pt x="274320" y="0"/>
                  </a:moveTo>
                  <a:cubicBezTo>
                    <a:pt x="425823" y="0"/>
                    <a:pt x="548640" y="122817"/>
                    <a:pt x="548640" y="274320"/>
                  </a:cubicBezTo>
                  <a:cubicBezTo>
                    <a:pt x="548640" y="425823"/>
                    <a:pt x="425823" y="548640"/>
                    <a:pt x="274320" y="548640"/>
                  </a:cubicBezTo>
                  <a:cubicBezTo>
                    <a:pt x="122817" y="548640"/>
                    <a:pt x="0" y="425823"/>
                    <a:pt x="0" y="274320"/>
                  </a:cubicBezTo>
                  <a:cubicBezTo>
                    <a:pt x="0" y="122817"/>
                    <a:pt x="122817" y="0"/>
                    <a:pt x="274320" y="0"/>
                  </a:cubicBezTo>
                  <a:close/>
                </a:path>
              </a:pathLst>
            </a:custGeom>
            <a:solidFill>
              <a:srgbClr val="4C678E"/>
            </a:solidFill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98" name="文本框 17"/>
            <p:cNvSpPr txBox="1"/>
            <p:nvPr/>
          </p:nvSpPr>
          <p:spPr>
            <a:xfrm>
              <a:off x="9853" y="5595"/>
              <a:ext cx="332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实验展示</a:t>
              </a:r>
            </a:p>
          </p:txBody>
        </p:sp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56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626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7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628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9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组合 22"/>
          <p:cNvGrpSpPr/>
          <p:nvPr/>
        </p:nvGrpSpPr>
        <p:grpSpPr>
          <a:xfrm>
            <a:off x="1464945" y="2664305"/>
            <a:ext cx="6064250" cy="961390"/>
            <a:chOff x="3672" y="4903"/>
            <a:chExt cx="9550" cy="1514"/>
          </a:xfrm>
        </p:grpSpPr>
        <p:grpSp>
          <p:nvGrpSpPr>
            <p:cNvPr id="60" name="组合 14"/>
            <p:cNvGrpSpPr/>
            <p:nvPr/>
          </p:nvGrpSpPr>
          <p:grpSpPr>
            <a:xfrm>
              <a:off x="3672" y="5022"/>
              <a:ext cx="803" cy="758"/>
              <a:chOff x="2352040" y="4406900"/>
              <a:chExt cx="848360" cy="817880"/>
            </a:xfrm>
          </p:grpSpPr>
          <p:sp>
            <p:nvSpPr>
              <p:cNvPr id="1048630" name="圆角矩形 22"/>
              <p:cNvSpPr/>
              <p:nvPr/>
            </p:nvSpPr>
            <p:spPr>
              <a:xfrm>
                <a:off x="2352040" y="4406900"/>
                <a:ext cx="848360" cy="817880"/>
              </a:xfrm>
              <a:prstGeom prst="ellipse">
                <a:avLst/>
              </a:prstGeom>
              <a:solidFill>
                <a:srgbClr val="4C67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charset="-122"/>
                  <a:ea typeface="思源黑体 Medium" panose="020B0600000000000000" charset="-122"/>
                </a:endParaRPr>
              </a:p>
            </p:txBody>
          </p:sp>
          <p:grpSp>
            <p:nvGrpSpPr>
              <p:cNvPr id="61" name="组合 65"/>
              <p:cNvGrpSpPr>
                <a:grpSpLocks noChangeAspect="1"/>
              </p:cNvGrpSpPr>
              <p:nvPr/>
            </p:nvGrpSpPr>
            <p:grpSpPr>
              <a:xfrm>
                <a:off x="2553905" y="4656337"/>
                <a:ext cx="419852" cy="319007"/>
                <a:chOff x="4268086" y="4221191"/>
                <a:chExt cx="509646" cy="387231"/>
              </a:xfrm>
              <a:solidFill>
                <a:schemeClr val="bg1"/>
              </a:solidFill>
            </p:grpSpPr>
            <p:sp>
              <p:nvSpPr>
                <p:cNvPr id="1048631" name="Freeform 20"/>
                <p:cNvSpPr>
                  <a:spLocks noEditPoints="1"/>
                </p:cNvSpPr>
                <p:nvPr/>
              </p:nvSpPr>
              <p:spPr bwMode="auto">
                <a:xfrm>
                  <a:off x="4268086" y="4273030"/>
                  <a:ext cx="337890" cy="335392"/>
                </a:xfrm>
                <a:custGeom>
                  <a:avLst/>
                  <a:gdLst>
                    <a:gd name="T0" fmla="*/ 229 w 229"/>
                    <a:gd name="T1" fmla="*/ 128 h 227"/>
                    <a:gd name="T2" fmla="*/ 229 w 229"/>
                    <a:gd name="T3" fmla="*/ 98 h 227"/>
                    <a:gd name="T4" fmla="*/ 206 w 229"/>
                    <a:gd name="T5" fmla="*/ 93 h 227"/>
                    <a:gd name="T6" fmla="*/ 200 w 229"/>
                    <a:gd name="T7" fmla="*/ 76 h 227"/>
                    <a:gd name="T8" fmla="*/ 216 w 229"/>
                    <a:gd name="T9" fmla="*/ 58 h 227"/>
                    <a:gd name="T10" fmla="*/ 198 w 229"/>
                    <a:gd name="T11" fmla="*/ 34 h 227"/>
                    <a:gd name="T12" fmla="*/ 176 w 229"/>
                    <a:gd name="T13" fmla="*/ 44 h 227"/>
                    <a:gd name="T14" fmla="*/ 161 w 229"/>
                    <a:gd name="T15" fmla="*/ 33 h 227"/>
                    <a:gd name="T16" fmla="*/ 164 w 229"/>
                    <a:gd name="T17" fmla="*/ 9 h 227"/>
                    <a:gd name="T18" fmla="*/ 135 w 229"/>
                    <a:gd name="T19" fmla="*/ 0 h 227"/>
                    <a:gd name="T20" fmla="*/ 123 w 229"/>
                    <a:gd name="T21" fmla="*/ 20 h 227"/>
                    <a:gd name="T22" fmla="*/ 114 w 229"/>
                    <a:gd name="T23" fmla="*/ 20 h 227"/>
                    <a:gd name="T24" fmla="*/ 105 w 229"/>
                    <a:gd name="T25" fmla="*/ 20 h 227"/>
                    <a:gd name="T26" fmla="*/ 93 w 229"/>
                    <a:gd name="T27" fmla="*/ 0 h 227"/>
                    <a:gd name="T28" fmla="*/ 65 w 229"/>
                    <a:gd name="T29" fmla="*/ 9 h 227"/>
                    <a:gd name="T30" fmla="*/ 67 w 229"/>
                    <a:gd name="T31" fmla="*/ 33 h 227"/>
                    <a:gd name="T32" fmla="*/ 52 w 229"/>
                    <a:gd name="T33" fmla="*/ 44 h 227"/>
                    <a:gd name="T34" fmla="*/ 30 w 229"/>
                    <a:gd name="T35" fmla="*/ 34 h 227"/>
                    <a:gd name="T36" fmla="*/ 13 w 229"/>
                    <a:gd name="T37" fmla="*/ 58 h 227"/>
                    <a:gd name="T38" fmla="*/ 29 w 229"/>
                    <a:gd name="T39" fmla="*/ 76 h 227"/>
                    <a:gd name="T40" fmla="*/ 23 w 229"/>
                    <a:gd name="T41" fmla="*/ 94 h 227"/>
                    <a:gd name="T42" fmla="*/ 0 w 229"/>
                    <a:gd name="T43" fmla="*/ 98 h 227"/>
                    <a:gd name="T44" fmla="*/ 0 w 229"/>
                    <a:gd name="T45" fmla="*/ 128 h 227"/>
                    <a:gd name="T46" fmla="*/ 23 w 229"/>
                    <a:gd name="T47" fmla="*/ 133 h 227"/>
                    <a:gd name="T48" fmla="*/ 29 w 229"/>
                    <a:gd name="T49" fmla="*/ 151 h 227"/>
                    <a:gd name="T50" fmla="*/ 13 w 229"/>
                    <a:gd name="T51" fmla="*/ 169 h 227"/>
                    <a:gd name="T52" fmla="*/ 31 w 229"/>
                    <a:gd name="T53" fmla="*/ 193 h 227"/>
                    <a:gd name="T54" fmla="*/ 52 w 229"/>
                    <a:gd name="T55" fmla="*/ 183 h 227"/>
                    <a:gd name="T56" fmla="*/ 67 w 229"/>
                    <a:gd name="T57" fmla="*/ 194 h 227"/>
                    <a:gd name="T58" fmla="*/ 65 w 229"/>
                    <a:gd name="T59" fmla="*/ 218 h 227"/>
                    <a:gd name="T60" fmla="*/ 93 w 229"/>
                    <a:gd name="T61" fmla="*/ 227 h 227"/>
                    <a:gd name="T62" fmla="*/ 105 w 229"/>
                    <a:gd name="T63" fmla="*/ 206 h 227"/>
                    <a:gd name="T64" fmla="*/ 114 w 229"/>
                    <a:gd name="T65" fmla="*/ 207 h 227"/>
                    <a:gd name="T66" fmla="*/ 124 w 229"/>
                    <a:gd name="T67" fmla="*/ 206 h 227"/>
                    <a:gd name="T68" fmla="*/ 135 w 229"/>
                    <a:gd name="T69" fmla="*/ 227 h 227"/>
                    <a:gd name="T70" fmla="*/ 164 w 229"/>
                    <a:gd name="T71" fmla="*/ 217 h 227"/>
                    <a:gd name="T72" fmla="*/ 161 w 229"/>
                    <a:gd name="T73" fmla="*/ 194 h 227"/>
                    <a:gd name="T74" fmla="*/ 176 w 229"/>
                    <a:gd name="T75" fmla="*/ 183 h 227"/>
                    <a:gd name="T76" fmla="*/ 198 w 229"/>
                    <a:gd name="T77" fmla="*/ 193 h 227"/>
                    <a:gd name="T78" fmla="*/ 216 w 229"/>
                    <a:gd name="T79" fmla="*/ 168 h 227"/>
                    <a:gd name="T80" fmla="*/ 200 w 229"/>
                    <a:gd name="T81" fmla="*/ 151 h 227"/>
                    <a:gd name="T82" fmla="*/ 206 w 229"/>
                    <a:gd name="T83" fmla="*/ 133 h 227"/>
                    <a:gd name="T84" fmla="*/ 229 w 229"/>
                    <a:gd name="T85" fmla="*/ 128 h 227"/>
                    <a:gd name="T86" fmla="*/ 114 w 229"/>
                    <a:gd name="T87" fmla="*/ 180 h 227"/>
                    <a:gd name="T88" fmla="*/ 47 w 229"/>
                    <a:gd name="T89" fmla="*/ 113 h 227"/>
                    <a:gd name="T90" fmla="*/ 114 w 229"/>
                    <a:gd name="T91" fmla="*/ 46 h 227"/>
                    <a:gd name="T92" fmla="*/ 181 w 229"/>
                    <a:gd name="T93" fmla="*/ 113 h 227"/>
                    <a:gd name="T94" fmla="*/ 114 w 229"/>
                    <a:gd name="T95" fmla="*/ 1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29" h="227">
                      <a:moveTo>
                        <a:pt x="229" y="128"/>
                      </a:moveTo>
                      <a:cubicBezTo>
                        <a:pt x="229" y="98"/>
                        <a:pt x="229" y="98"/>
                        <a:pt x="229" y="98"/>
                      </a:cubicBezTo>
                      <a:cubicBezTo>
                        <a:pt x="206" y="93"/>
                        <a:pt x="206" y="93"/>
                        <a:pt x="206" y="93"/>
                      </a:cubicBezTo>
                      <a:cubicBezTo>
                        <a:pt x="204" y="87"/>
                        <a:pt x="202" y="81"/>
                        <a:pt x="200" y="76"/>
                      </a:cubicBezTo>
                      <a:cubicBezTo>
                        <a:pt x="216" y="58"/>
                        <a:pt x="216" y="58"/>
                        <a:pt x="216" y="58"/>
                      </a:cubicBezTo>
                      <a:cubicBezTo>
                        <a:pt x="198" y="34"/>
                        <a:pt x="198" y="34"/>
                        <a:pt x="198" y="34"/>
                      </a:cubicBezTo>
                      <a:cubicBezTo>
                        <a:pt x="176" y="44"/>
                        <a:pt x="176" y="44"/>
                        <a:pt x="176" y="44"/>
                      </a:cubicBezTo>
                      <a:cubicBezTo>
                        <a:pt x="172" y="39"/>
                        <a:pt x="167" y="36"/>
                        <a:pt x="161" y="33"/>
                      </a:cubicBezTo>
                      <a:cubicBezTo>
                        <a:pt x="164" y="9"/>
                        <a:pt x="164" y="9"/>
                        <a:pt x="164" y="9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23" y="20"/>
                        <a:pt x="123" y="20"/>
                        <a:pt x="123" y="20"/>
                      </a:cubicBezTo>
                      <a:cubicBezTo>
                        <a:pt x="120" y="20"/>
                        <a:pt x="117" y="20"/>
                        <a:pt x="114" y="20"/>
                      </a:cubicBezTo>
                      <a:cubicBezTo>
                        <a:pt x="111" y="20"/>
                        <a:pt x="108" y="20"/>
                        <a:pt x="105" y="2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65" y="9"/>
                        <a:pt x="65" y="9"/>
                        <a:pt x="65" y="9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2" y="36"/>
                        <a:pt x="57" y="39"/>
                        <a:pt x="52" y="4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29" y="76"/>
                        <a:pt x="29" y="76"/>
                        <a:pt x="29" y="76"/>
                      </a:cubicBezTo>
                      <a:cubicBezTo>
                        <a:pt x="26" y="81"/>
                        <a:pt x="24" y="87"/>
                        <a:pt x="23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23" y="133"/>
                        <a:pt x="23" y="133"/>
                        <a:pt x="23" y="133"/>
                      </a:cubicBezTo>
                      <a:cubicBezTo>
                        <a:pt x="24" y="139"/>
                        <a:pt x="26" y="145"/>
                        <a:pt x="29" y="151"/>
                      </a:cubicBezTo>
                      <a:cubicBezTo>
                        <a:pt x="13" y="169"/>
                        <a:pt x="13" y="169"/>
                        <a:pt x="13" y="169"/>
                      </a:cubicBezTo>
                      <a:cubicBezTo>
                        <a:pt x="31" y="193"/>
                        <a:pt x="31" y="193"/>
                        <a:pt x="31" y="193"/>
                      </a:cubicBezTo>
                      <a:cubicBezTo>
                        <a:pt x="52" y="183"/>
                        <a:pt x="52" y="183"/>
                        <a:pt x="52" y="183"/>
                      </a:cubicBezTo>
                      <a:cubicBezTo>
                        <a:pt x="57" y="187"/>
                        <a:pt x="62" y="191"/>
                        <a:pt x="67" y="194"/>
                      </a:cubicBezTo>
                      <a:cubicBezTo>
                        <a:pt x="65" y="218"/>
                        <a:pt x="65" y="218"/>
                        <a:pt x="65" y="218"/>
                      </a:cubicBezTo>
                      <a:cubicBezTo>
                        <a:pt x="93" y="227"/>
                        <a:pt x="93" y="227"/>
                        <a:pt x="93" y="227"/>
                      </a:cubicBezTo>
                      <a:cubicBezTo>
                        <a:pt x="105" y="206"/>
                        <a:pt x="105" y="206"/>
                        <a:pt x="105" y="206"/>
                      </a:cubicBezTo>
                      <a:cubicBezTo>
                        <a:pt x="108" y="207"/>
                        <a:pt x="111" y="207"/>
                        <a:pt x="114" y="207"/>
                      </a:cubicBezTo>
                      <a:cubicBezTo>
                        <a:pt x="117" y="207"/>
                        <a:pt x="121" y="207"/>
                        <a:pt x="124" y="206"/>
                      </a:cubicBezTo>
                      <a:cubicBezTo>
                        <a:pt x="135" y="227"/>
                        <a:pt x="135" y="227"/>
                        <a:pt x="135" y="227"/>
                      </a:cubicBezTo>
                      <a:cubicBezTo>
                        <a:pt x="164" y="217"/>
                        <a:pt x="164" y="217"/>
                        <a:pt x="164" y="217"/>
                      </a:cubicBezTo>
                      <a:cubicBezTo>
                        <a:pt x="161" y="194"/>
                        <a:pt x="161" y="194"/>
                        <a:pt x="161" y="194"/>
                      </a:cubicBezTo>
                      <a:cubicBezTo>
                        <a:pt x="167" y="191"/>
                        <a:pt x="172" y="187"/>
                        <a:pt x="176" y="183"/>
                      </a:cubicBezTo>
                      <a:cubicBezTo>
                        <a:pt x="198" y="193"/>
                        <a:pt x="198" y="193"/>
                        <a:pt x="198" y="193"/>
                      </a:cubicBezTo>
                      <a:cubicBezTo>
                        <a:pt x="216" y="168"/>
                        <a:pt x="216" y="168"/>
                        <a:pt x="216" y="168"/>
                      </a:cubicBezTo>
                      <a:cubicBezTo>
                        <a:pt x="200" y="151"/>
                        <a:pt x="200" y="151"/>
                        <a:pt x="200" y="151"/>
                      </a:cubicBezTo>
                      <a:cubicBezTo>
                        <a:pt x="202" y="145"/>
                        <a:pt x="204" y="139"/>
                        <a:pt x="206" y="133"/>
                      </a:cubicBezTo>
                      <a:lnTo>
                        <a:pt x="229" y="128"/>
                      </a:lnTo>
                      <a:close/>
                      <a:moveTo>
                        <a:pt x="114" y="180"/>
                      </a:moveTo>
                      <a:cubicBezTo>
                        <a:pt x="77" y="180"/>
                        <a:pt x="47" y="150"/>
                        <a:pt x="47" y="113"/>
                      </a:cubicBezTo>
                      <a:cubicBezTo>
                        <a:pt x="47" y="76"/>
                        <a:pt x="77" y="46"/>
                        <a:pt x="114" y="46"/>
                      </a:cubicBezTo>
                      <a:cubicBezTo>
                        <a:pt x="151" y="46"/>
                        <a:pt x="181" y="76"/>
                        <a:pt x="181" y="113"/>
                      </a:cubicBezTo>
                      <a:cubicBezTo>
                        <a:pt x="181" y="150"/>
                        <a:pt x="151" y="180"/>
                        <a:pt x="114" y="1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000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32" name="Freeform 21"/>
                <p:cNvSpPr>
                  <a:spLocks noEditPoints="1"/>
                </p:cNvSpPr>
                <p:nvPr/>
              </p:nvSpPr>
              <p:spPr bwMode="auto">
                <a:xfrm>
                  <a:off x="4577871" y="4221191"/>
                  <a:ext cx="199861" cy="199861"/>
                </a:xfrm>
                <a:custGeom>
                  <a:avLst/>
                  <a:gdLst>
                    <a:gd name="T0" fmla="*/ 135 w 135"/>
                    <a:gd name="T1" fmla="*/ 76 h 135"/>
                    <a:gd name="T2" fmla="*/ 135 w 135"/>
                    <a:gd name="T3" fmla="*/ 58 h 135"/>
                    <a:gd name="T4" fmla="*/ 122 w 135"/>
                    <a:gd name="T5" fmla="*/ 55 h 135"/>
                    <a:gd name="T6" fmla="*/ 118 w 135"/>
                    <a:gd name="T7" fmla="*/ 45 h 135"/>
                    <a:gd name="T8" fmla="*/ 128 w 135"/>
                    <a:gd name="T9" fmla="*/ 34 h 135"/>
                    <a:gd name="T10" fmla="*/ 117 w 135"/>
                    <a:gd name="T11" fmla="*/ 20 h 135"/>
                    <a:gd name="T12" fmla="*/ 104 w 135"/>
                    <a:gd name="T13" fmla="*/ 26 h 135"/>
                    <a:gd name="T14" fmla="*/ 96 w 135"/>
                    <a:gd name="T15" fmla="*/ 19 h 135"/>
                    <a:gd name="T16" fmla="*/ 97 w 135"/>
                    <a:gd name="T17" fmla="*/ 5 h 135"/>
                    <a:gd name="T18" fmla="*/ 80 w 135"/>
                    <a:gd name="T19" fmla="*/ 0 h 135"/>
                    <a:gd name="T20" fmla="*/ 73 w 135"/>
                    <a:gd name="T21" fmla="*/ 12 h 135"/>
                    <a:gd name="T22" fmla="*/ 67 w 135"/>
                    <a:gd name="T23" fmla="*/ 12 h 135"/>
                    <a:gd name="T24" fmla="*/ 62 w 135"/>
                    <a:gd name="T25" fmla="*/ 12 h 135"/>
                    <a:gd name="T26" fmla="*/ 55 w 135"/>
                    <a:gd name="T27" fmla="*/ 0 h 135"/>
                    <a:gd name="T28" fmla="*/ 38 w 135"/>
                    <a:gd name="T29" fmla="*/ 5 h 135"/>
                    <a:gd name="T30" fmla="*/ 39 w 135"/>
                    <a:gd name="T31" fmla="*/ 19 h 135"/>
                    <a:gd name="T32" fmla="*/ 30 w 135"/>
                    <a:gd name="T33" fmla="*/ 26 h 135"/>
                    <a:gd name="T34" fmla="*/ 18 w 135"/>
                    <a:gd name="T35" fmla="*/ 20 h 135"/>
                    <a:gd name="T36" fmla="*/ 7 w 135"/>
                    <a:gd name="T37" fmla="*/ 34 h 135"/>
                    <a:gd name="T38" fmla="*/ 17 w 135"/>
                    <a:gd name="T39" fmla="*/ 45 h 135"/>
                    <a:gd name="T40" fmla="*/ 13 w 135"/>
                    <a:gd name="T41" fmla="*/ 55 h 135"/>
                    <a:gd name="T42" fmla="*/ 0 w 135"/>
                    <a:gd name="T43" fmla="*/ 58 h 135"/>
                    <a:gd name="T44" fmla="*/ 0 w 135"/>
                    <a:gd name="T45" fmla="*/ 76 h 135"/>
                    <a:gd name="T46" fmla="*/ 13 w 135"/>
                    <a:gd name="T47" fmla="*/ 79 h 135"/>
                    <a:gd name="T48" fmla="*/ 17 w 135"/>
                    <a:gd name="T49" fmla="*/ 90 h 135"/>
                    <a:gd name="T50" fmla="*/ 7 w 135"/>
                    <a:gd name="T51" fmla="*/ 100 h 135"/>
                    <a:gd name="T52" fmla="*/ 18 w 135"/>
                    <a:gd name="T53" fmla="*/ 114 h 135"/>
                    <a:gd name="T54" fmla="*/ 31 w 135"/>
                    <a:gd name="T55" fmla="*/ 109 h 135"/>
                    <a:gd name="T56" fmla="*/ 39 w 135"/>
                    <a:gd name="T57" fmla="*/ 115 h 135"/>
                    <a:gd name="T58" fmla="*/ 38 w 135"/>
                    <a:gd name="T59" fmla="*/ 129 h 135"/>
                    <a:gd name="T60" fmla="*/ 55 w 135"/>
                    <a:gd name="T61" fmla="*/ 135 h 135"/>
                    <a:gd name="T62" fmla="*/ 62 w 135"/>
                    <a:gd name="T63" fmla="*/ 122 h 135"/>
                    <a:gd name="T64" fmla="*/ 68 w 135"/>
                    <a:gd name="T65" fmla="*/ 123 h 135"/>
                    <a:gd name="T66" fmla="*/ 73 w 135"/>
                    <a:gd name="T67" fmla="*/ 122 h 135"/>
                    <a:gd name="T68" fmla="*/ 80 w 135"/>
                    <a:gd name="T69" fmla="*/ 135 h 135"/>
                    <a:gd name="T70" fmla="*/ 97 w 135"/>
                    <a:gd name="T71" fmla="*/ 129 h 135"/>
                    <a:gd name="T72" fmla="*/ 96 w 135"/>
                    <a:gd name="T73" fmla="*/ 115 h 135"/>
                    <a:gd name="T74" fmla="*/ 104 w 135"/>
                    <a:gd name="T75" fmla="*/ 109 h 135"/>
                    <a:gd name="T76" fmla="*/ 117 w 135"/>
                    <a:gd name="T77" fmla="*/ 114 h 135"/>
                    <a:gd name="T78" fmla="*/ 128 w 135"/>
                    <a:gd name="T79" fmla="*/ 100 h 135"/>
                    <a:gd name="T80" fmla="*/ 118 w 135"/>
                    <a:gd name="T81" fmla="*/ 89 h 135"/>
                    <a:gd name="T82" fmla="*/ 122 w 135"/>
                    <a:gd name="T83" fmla="*/ 79 h 135"/>
                    <a:gd name="T84" fmla="*/ 135 w 135"/>
                    <a:gd name="T85" fmla="*/ 76 h 135"/>
                    <a:gd name="T86" fmla="*/ 67 w 135"/>
                    <a:gd name="T87" fmla="*/ 107 h 135"/>
                    <a:gd name="T88" fmla="*/ 28 w 135"/>
                    <a:gd name="T89" fmla="*/ 67 h 135"/>
                    <a:gd name="T90" fmla="*/ 67 w 135"/>
                    <a:gd name="T91" fmla="*/ 27 h 135"/>
                    <a:gd name="T92" fmla="*/ 107 w 135"/>
                    <a:gd name="T93" fmla="*/ 67 h 135"/>
                    <a:gd name="T94" fmla="*/ 67 w 135"/>
                    <a:gd name="T95" fmla="*/ 10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5" h="135">
                      <a:moveTo>
                        <a:pt x="135" y="76"/>
                      </a:move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22" y="55"/>
                        <a:pt x="122" y="55"/>
                        <a:pt x="122" y="55"/>
                      </a:cubicBezTo>
                      <a:cubicBezTo>
                        <a:pt x="121" y="52"/>
                        <a:pt x="120" y="48"/>
                        <a:pt x="118" y="45"/>
                      </a:cubicBezTo>
                      <a:cubicBezTo>
                        <a:pt x="128" y="34"/>
                        <a:pt x="128" y="34"/>
                        <a:pt x="128" y="34"/>
                      </a:cubicBezTo>
                      <a:cubicBezTo>
                        <a:pt x="117" y="20"/>
                        <a:pt x="117" y="20"/>
                        <a:pt x="117" y="20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2" y="23"/>
                        <a:pt x="99" y="21"/>
                        <a:pt x="96" y="19"/>
                      </a:cubicBezTo>
                      <a:cubicBezTo>
                        <a:pt x="97" y="5"/>
                        <a:pt x="97" y="5"/>
                        <a:pt x="97" y="5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1" y="12"/>
                        <a:pt x="69" y="12"/>
                        <a:pt x="67" y="12"/>
                      </a:cubicBezTo>
                      <a:cubicBezTo>
                        <a:pt x="66" y="12"/>
                        <a:pt x="64" y="12"/>
                        <a:pt x="62" y="12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6" y="21"/>
                        <a:pt x="33" y="23"/>
                        <a:pt x="30" y="26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15" y="48"/>
                        <a:pt x="14" y="52"/>
                        <a:pt x="13" y="55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4" y="83"/>
                        <a:pt x="15" y="86"/>
                        <a:pt x="17" y="90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18" y="114"/>
                        <a:pt x="18" y="114"/>
                        <a:pt x="18" y="114"/>
                      </a:cubicBezTo>
                      <a:cubicBezTo>
                        <a:pt x="31" y="109"/>
                        <a:pt x="31" y="109"/>
                        <a:pt x="31" y="109"/>
                      </a:cubicBezTo>
                      <a:cubicBezTo>
                        <a:pt x="33" y="111"/>
                        <a:pt x="36" y="113"/>
                        <a:pt x="39" y="115"/>
                      </a:cubicBezTo>
                      <a:cubicBezTo>
                        <a:pt x="38" y="129"/>
                        <a:pt x="38" y="129"/>
                        <a:pt x="38" y="129"/>
                      </a:cubicBezTo>
                      <a:cubicBezTo>
                        <a:pt x="55" y="135"/>
                        <a:pt x="55" y="135"/>
                        <a:pt x="55" y="135"/>
                      </a:cubicBezTo>
                      <a:cubicBezTo>
                        <a:pt x="62" y="122"/>
                        <a:pt x="62" y="122"/>
                        <a:pt x="62" y="122"/>
                      </a:cubicBezTo>
                      <a:cubicBezTo>
                        <a:pt x="64" y="123"/>
                        <a:pt x="66" y="123"/>
                        <a:pt x="68" y="123"/>
                      </a:cubicBezTo>
                      <a:cubicBezTo>
                        <a:pt x="69" y="123"/>
                        <a:pt x="71" y="123"/>
                        <a:pt x="73" y="122"/>
                      </a:cubicBezTo>
                      <a:cubicBezTo>
                        <a:pt x="80" y="135"/>
                        <a:pt x="80" y="135"/>
                        <a:pt x="80" y="135"/>
                      </a:cubicBezTo>
                      <a:cubicBezTo>
                        <a:pt x="97" y="129"/>
                        <a:pt x="97" y="129"/>
                        <a:pt x="97" y="129"/>
                      </a:cubicBezTo>
                      <a:cubicBezTo>
                        <a:pt x="96" y="115"/>
                        <a:pt x="96" y="115"/>
                        <a:pt x="96" y="115"/>
                      </a:cubicBezTo>
                      <a:cubicBezTo>
                        <a:pt x="99" y="113"/>
                        <a:pt x="102" y="111"/>
                        <a:pt x="104" y="109"/>
                      </a:cubicBezTo>
                      <a:cubicBezTo>
                        <a:pt x="117" y="114"/>
                        <a:pt x="117" y="114"/>
                        <a:pt x="117" y="114"/>
                      </a:cubicBezTo>
                      <a:cubicBezTo>
                        <a:pt x="128" y="100"/>
                        <a:pt x="128" y="100"/>
                        <a:pt x="128" y="100"/>
                      </a:cubicBezTo>
                      <a:cubicBezTo>
                        <a:pt x="118" y="89"/>
                        <a:pt x="118" y="89"/>
                        <a:pt x="118" y="89"/>
                      </a:cubicBezTo>
                      <a:cubicBezTo>
                        <a:pt x="120" y="86"/>
                        <a:pt x="121" y="83"/>
                        <a:pt x="122" y="79"/>
                      </a:cubicBezTo>
                      <a:lnTo>
                        <a:pt x="135" y="76"/>
                      </a:lnTo>
                      <a:close/>
                      <a:moveTo>
                        <a:pt x="67" y="107"/>
                      </a:moveTo>
                      <a:cubicBezTo>
                        <a:pt x="46" y="107"/>
                        <a:pt x="28" y="89"/>
                        <a:pt x="28" y="67"/>
                      </a:cubicBezTo>
                      <a:cubicBezTo>
                        <a:pt x="28" y="45"/>
                        <a:pt x="46" y="27"/>
                        <a:pt x="67" y="27"/>
                      </a:cubicBezTo>
                      <a:cubicBezTo>
                        <a:pt x="89" y="27"/>
                        <a:pt x="107" y="45"/>
                        <a:pt x="107" y="67"/>
                      </a:cubicBezTo>
                      <a:cubicBezTo>
                        <a:pt x="107" y="89"/>
                        <a:pt x="89" y="107"/>
                        <a:pt x="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000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</p:grpSp>
        </p:grpSp>
        <p:sp>
          <p:nvSpPr>
            <p:cNvPr id="1048633" name="文本框 9"/>
            <p:cNvSpPr txBox="1"/>
            <p:nvPr/>
          </p:nvSpPr>
          <p:spPr>
            <a:xfrm>
              <a:off x="4717" y="4903"/>
              <a:ext cx="8505" cy="1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研究课题：</a:t>
              </a:r>
            </a:p>
            <a:p>
              <a:pPr algn="just" hangingPunct="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结合光学的可视化声音定位</a:t>
              </a:r>
            </a:p>
          </p:txBody>
        </p:sp>
      </p:grpSp>
      <p:grpSp>
        <p:nvGrpSpPr>
          <p:cNvPr id="62" name="组合 23"/>
          <p:cNvGrpSpPr/>
          <p:nvPr/>
        </p:nvGrpSpPr>
        <p:grpSpPr>
          <a:xfrm>
            <a:off x="1464945" y="4070801"/>
            <a:ext cx="8930005" cy="1783715"/>
            <a:chOff x="3672" y="6608"/>
            <a:chExt cx="14063" cy="2809"/>
          </a:xfrm>
        </p:grpSpPr>
        <p:grpSp>
          <p:nvGrpSpPr>
            <p:cNvPr id="63" name="组合 13"/>
            <p:cNvGrpSpPr/>
            <p:nvPr/>
          </p:nvGrpSpPr>
          <p:grpSpPr>
            <a:xfrm>
              <a:off x="3672" y="6608"/>
              <a:ext cx="815" cy="856"/>
              <a:chOff x="3714750" y="4406900"/>
              <a:chExt cx="848360" cy="817880"/>
            </a:xfrm>
          </p:grpSpPr>
          <p:sp>
            <p:nvSpPr>
              <p:cNvPr id="1048635" name="圆角矩形 23"/>
              <p:cNvSpPr/>
              <p:nvPr/>
            </p:nvSpPr>
            <p:spPr>
              <a:xfrm>
                <a:off x="3714750" y="4406900"/>
                <a:ext cx="848360" cy="817880"/>
              </a:xfrm>
              <a:prstGeom prst="ellipse">
                <a:avLst/>
              </a:prstGeom>
              <a:solidFill>
                <a:srgbClr val="4C67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charset="-122"/>
                  <a:ea typeface="思源黑体 Medium" panose="020B0600000000000000" charset="-122"/>
                </a:endParaRPr>
              </a:p>
            </p:txBody>
          </p:sp>
          <p:grpSp>
            <p:nvGrpSpPr>
              <p:cNvPr id="64" name="组合 72"/>
              <p:cNvGrpSpPr>
                <a:grpSpLocks noChangeAspect="1"/>
              </p:cNvGrpSpPr>
              <p:nvPr/>
            </p:nvGrpSpPr>
            <p:grpSpPr>
              <a:xfrm>
                <a:off x="3981499" y="4624125"/>
                <a:ext cx="342861" cy="383431"/>
                <a:chOff x="5999255" y="3275006"/>
                <a:chExt cx="402656" cy="450303"/>
              </a:xfrm>
              <a:solidFill>
                <a:srgbClr val="FEFEFE"/>
              </a:solidFill>
              <a:effectLst/>
            </p:grpSpPr>
            <p:sp>
              <p:nvSpPr>
                <p:cNvPr id="1048636" name="Freeform 108"/>
                <p:cNvSpPr>
                  <a:spLocks noEditPoints="1"/>
                </p:cNvSpPr>
                <p:nvPr/>
              </p:nvSpPr>
              <p:spPr bwMode="auto">
                <a:xfrm>
                  <a:off x="6068389" y="3442234"/>
                  <a:ext cx="56988" cy="57923"/>
                </a:xfrm>
                <a:custGeom>
                  <a:avLst/>
                  <a:gdLst>
                    <a:gd name="T0" fmla="*/ 13 w 26"/>
                    <a:gd name="T1" fmla="*/ 0 h 26"/>
                    <a:gd name="T2" fmla="*/ 0 w 26"/>
                    <a:gd name="T3" fmla="*/ 13 h 26"/>
                    <a:gd name="T4" fmla="*/ 13 w 26"/>
                    <a:gd name="T5" fmla="*/ 26 h 26"/>
                    <a:gd name="T6" fmla="*/ 26 w 26"/>
                    <a:gd name="T7" fmla="*/ 13 h 26"/>
                    <a:gd name="T8" fmla="*/ 13 w 26"/>
                    <a:gd name="T9" fmla="*/ 0 h 26"/>
                    <a:gd name="T10" fmla="*/ 13 w 26"/>
                    <a:gd name="T11" fmla="*/ 23 h 26"/>
                    <a:gd name="T12" fmla="*/ 3 w 26"/>
                    <a:gd name="T13" fmla="*/ 13 h 26"/>
                    <a:gd name="T14" fmla="*/ 13 w 26"/>
                    <a:gd name="T15" fmla="*/ 3 h 26"/>
                    <a:gd name="T16" fmla="*/ 23 w 26"/>
                    <a:gd name="T17" fmla="*/ 13 h 26"/>
                    <a:gd name="T18" fmla="*/ 13 w 26"/>
                    <a:gd name="T19" fmla="*/ 2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37" name="Freeform 109"/>
                <p:cNvSpPr>
                  <a:spLocks noEditPoints="1"/>
                </p:cNvSpPr>
                <p:nvPr/>
              </p:nvSpPr>
              <p:spPr bwMode="auto">
                <a:xfrm>
                  <a:off x="6196380" y="3404865"/>
                  <a:ext cx="48580" cy="48580"/>
                </a:xfrm>
                <a:custGeom>
                  <a:avLst/>
                  <a:gdLst>
                    <a:gd name="T0" fmla="*/ 11 w 22"/>
                    <a:gd name="T1" fmla="*/ 0 h 22"/>
                    <a:gd name="T2" fmla="*/ 0 w 22"/>
                    <a:gd name="T3" fmla="*/ 11 h 22"/>
                    <a:gd name="T4" fmla="*/ 11 w 22"/>
                    <a:gd name="T5" fmla="*/ 22 h 22"/>
                    <a:gd name="T6" fmla="*/ 22 w 22"/>
                    <a:gd name="T7" fmla="*/ 11 h 22"/>
                    <a:gd name="T8" fmla="*/ 11 w 22"/>
                    <a:gd name="T9" fmla="*/ 0 h 22"/>
                    <a:gd name="T10" fmla="*/ 11 w 22"/>
                    <a:gd name="T11" fmla="*/ 17 h 22"/>
                    <a:gd name="T12" fmla="*/ 5 w 22"/>
                    <a:gd name="T13" fmla="*/ 11 h 22"/>
                    <a:gd name="T14" fmla="*/ 11 w 22"/>
                    <a:gd name="T15" fmla="*/ 5 h 22"/>
                    <a:gd name="T16" fmla="*/ 17 w 22"/>
                    <a:gd name="T17" fmla="*/ 11 h 22"/>
                    <a:gd name="T18" fmla="*/ 11 w 22"/>
                    <a:gd name="T19" fmla="*/ 1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38" name="Freeform 110"/>
                <p:cNvSpPr>
                  <a:spLocks noEditPoints="1"/>
                </p:cNvSpPr>
                <p:nvPr/>
              </p:nvSpPr>
              <p:spPr bwMode="auto">
                <a:xfrm>
                  <a:off x="6081468" y="3456248"/>
                  <a:ext cx="30830" cy="30830"/>
                </a:xfrm>
                <a:custGeom>
                  <a:avLst/>
                  <a:gdLst>
                    <a:gd name="T0" fmla="*/ 7 w 14"/>
                    <a:gd name="T1" fmla="*/ 0 h 14"/>
                    <a:gd name="T2" fmla="*/ 0 w 14"/>
                    <a:gd name="T3" fmla="*/ 7 h 14"/>
                    <a:gd name="T4" fmla="*/ 7 w 14"/>
                    <a:gd name="T5" fmla="*/ 14 h 14"/>
                    <a:gd name="T6" fmla="*/ 14 w 14"/>
                    <a:gd name="T7" fmla="*/ 7 h 14"/>
                    <a:gd name="T8" fmla="*/ 7 w 14"/>
                    <a:gd name="T9" fmla="*/ 0 h 14"/>
                    <a:gd name="T10" fmla="*/ 7 w 14"/>
                    <a:gd name="T11" fmla="*/ 10 h 14"/>
                    <a:gd name="T12" fmla="*/ 4 w 14"/>
                    <a:gd name="T13" fmla="*/ 7 h 14"/>
                    <a:gd name="T14" fmla="*/ 7 w 14"/>
                    <a:gd name="T15" fmla="*/ 3 h 14"/>
                    <a:gd name="T16" fmla="*/ 11 w 14"/>
                    <a:gd name="T17" fmla="*/ 7 h 14"/>
                    <a:gd name="T18" fmla="*/ 7 w 14"/>
                    <a:gd name="T1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39" name="Freeform 111"/>
                <p:cNvSpPr>
                  <a:spLocks noEditPoints="1"/>
                </p:cNvSpPr>
                <p:nvPr/>
              </p:nvSpPr>
              <p:spPr bwMode="auto">
                <a:xfrm>
                  <a:off x="6172089" y="3380574"/>
                  <a:ext cx="97161" cy="97161"/>
                </a:xfrm>
                <a:custGeom>
                  <a:avLst/>
                  <a:gdLst>
                    <a:gd name="T0" fmla="*/ 22 w 44"/>
                    <a:gd name="T1" fmla="*/ 0 h 44"/>
                    <a:gd name="T2" fmla="*/ 0 w 44"/>
                    <a:gd name="T3" fmla="*/ 22 h 44"/>
                    <a:gd name="T4" fmla="*/ 22 w 44"/>
                    <a:gd name="T5" fmla="*/ 44 h 44"/>
                    <a:gd name="T6" fmla="*/ 44 w 44"/>
                    <a:gd name="T7" fmla="*/ 22 h 44"/>
                    <a:gd name="T8" fmla="*/ 22 w 44"/>
                    <a:gd name="T9" fmla="*/ 0 h 44"/>
                    <a:gd name="T10" fmla="*/ 22 w 44"/>
                    <a:gd name="T11" fmla="*/ 39 h 44"/>
                    <a:gd name="T12" fmla="*/ 5 w 44"/>
                    <a:gd name="T13" fmla="*/ 22 h 44"/>
                    <a:gd name="T14" fmla="*/ 22 w 44"/>
                    <a:gd name="T15" fmla="*/ 6 h 44"/>
                    <a:gd name="T16" fmla="*/ 39 w 44"/>
                    <a:gd name="T17" fmla="*/ 22 h 44"/>
                    <a:gd name="T18" fmla="*/ 22 w 44"/>
                    <a:gd name="T19" fmla="*/ 39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40" name="Freeform 112"/>
                <p:cNvSpPr>
                  <a:spLocks noEditPoints="1"/>
                </p:cNvSpPr>
                <p:nvPr/>
              </p:nvSpPr>
              <p:spPr bwMode="auto">
                <a:xfrm>
                  <a:off x="5999255" y="3275006"/>
                  <a:ext cx="402656" cy="450303"/>
                </a:xfrm>
                <a:custGeom>
                  <a:avLst/>
                  <a:gdLst>
                    <a:gd name="T0" fmla="*/ 157 w 182"/>
                    <a:gd name="T1" fmla="*/ 96 h 204"/>
                    <a:gd name="T2" fmla="*/ 153 w 182"/>
                    <a:gd name="T3" fmla="*/ 48 h 204"/>
                    <a:gd name="T4" fmla="*/ 78 w 182"/>
                    <a:gd name="T5" fmla="*/ 0 h 204"/>
                    <a:gd name="T6" fmla="*/ 1 w 182"/>
                    <a:gd name="T7" fmla="*/ 79 h 204"/>
                    <a:gd name="T8" fmla="*/ 0 w 182"/>
                    <a:gd name="T9" fmla="*/ 204 h 204"/>
                    <a:gd name="T10" fmla="*/ 113 w 182"/>
                    <a:gd name="T11" fmla="*/ 176 h 204"/>
                    <a:gd name="T12" fmla="*/ 147 w 182"/>
                    <a:gd name="T13" fmla="*/ 176 h 204"/>
                    <a:gd name="T14" fmla="*/ 147 w 182"/>
                    <a:gd name="T15" fmla="*/ 176 h 204"/>
                    <a:gd name="T16" fmla="*/ 156 w 182"/>
                    <a:gd name="T17" fmla="*/ 151 h 204"/>
                    <a:gd name="T18" fmla="*/ 146 w 182"/>
                    <a:gd name="T19" fmla="*/ 145 h 204"/>
                    <a:gd name="T20" fmla="*/ 156 w 182"/>
                    <a:gd name="T21" fmla="*/ 140 h 204"/>
                    <a:gd name="T22" fmla="*/ 155 w 182"/>
                    <a:gd name="T23" fmla="*/ 138 h 204"/>
                    <a:gd name="T24" fmla="*/ 170 w 182"/>
                    <a:gd name="T25" fmla="*/ 111 h 204"/>
                    <a:gd name="T26" fmla="*/ 62 w 182"/>
                    <a:gd name="T27" fmla="*/ 93 h 204"/>
                    <a:gd name="T28" fmla="*/ 62 w 182"/>
                    <a:gd name="T29" fmla="*/ 102 h 204"/>
                    <a:gd name="T30" fmla="*/ 54 w 182"/>
                    <a:gd name="T31" fmla="*/ 105 h 204"/>
                    <a:gd name="T32" fmla="*/ 48 w 182"/>
                    <a:gd name="T33" fmla="*/ 110 h 204"/>
                    <a:gd name="T34" fmla="*/ 40 w 182"/>
                    <a:gd name="T35" fmla="*/ 107 h 204"/>
                    <a:gd name="T36" fmla="*/ 32 w 182"/>
                    <a:gd name="T37" fmla="*/ 107 h 204"/>
                    <a:gd name="T38" fmla="*/ 28 w 182"/>
                    <a:gd name="T39" fmla="*/ 99 h 204"/>
                    <a:gd name="T40" fmla="*/ 22 w 182"/>
                    <a:gd name="T41" fmla="*/ 93 h 204"/>
                    <a:gd name="T42" fmla="*/ 26 w 182"/>
                    <a:gd name="T43" fmla="*/ 85 h 204"/>
                    <a:gd name="T44" fmla="*/ 26 w 182"/>
                    <a:gd name="T45" fmla="*/ 76 h 204"/>
                    <a:gd name="T46" fmla="*/ 34 w 182"/>
                    <a:gd name="T47" fmla="*/ 73 h 204"/>
                    <a:gd name="T48" fmla="*/ 40 w 182"/>
                    <a:gd name="T49" fmla="*/ 68 h 204"/>
                    <a:gd name="T50" fmla="*/ 48 w 182"/>
                    <a:gd name="T51" fmla="*/ 71 h 204"/>
                    <a:gd name="T52" fmla="*/ 57 w 182"/>
                    <a:gd name="T53" fmla="*/ 71 h 204"/>
                    <a:gd name="T54" fmla="*/ 60 w 182"/>
                    <a:gd name="T55" fmla="*/ 79 h 204"/>
                    <a:gd name="T56" fmla="*/ 66 w 182"/>
                    <a:gd name="T57" fmla="*/ 85 h 204"/>
                    <a:gd name="T58" fmla="*/ 136 w 182"/>
                    <a:gd name="T59" fmla="*/ 77 h 204"/>
                    <a:gd name="T60" fmla="*/ 126 w 182"/>
                    <a:gd name="T61" fmla="*/ 87 h 204"/>
                    <a:gd name="T62" fmla="*/ 121 w 182"/>
                    <a:gd name="T63" fmla="*/ 100 h 204"/>
                    <a:gd name="T64" fmla="*/ 107 w 182"/>
                    <a:gd name="T65" fmla="*/ 100 h 204"/>
                    <a:gd name="T66" fmla="*/ 94 w 182"/>
                    <a:gd name="T67" fmla="*/ 105 h 204"/>
                    <a:gd name="T68" fmla="*/ 83 w 182"/>
                    <a:gd name="T69" fmla="*/ 96 h 204"/>
                    <a:gd name="T70" fmla="*/ 70 w 182"/>
                    <a:gd name="T71" fmla="*/ 91 h 204"/>
                    <a:gd name="T72" fmla="*/ 70 w 182"/>
                    <a:gd name="T73" fmla="*/ 77 h 204"/>
                    <a:gd name="T74" fmla="*/ 64 w 182"/>
                    <a:gd name="T75" fmla="*/ 64 h 204"/>
                    <a:gd name="T76" fmla="*/ 74 w 182"/>
                    <a:gd name="T77" fmla="*/ 53 h 204"/>
                    <a:gd name="T78" fmla="*/ 79 w 182"/>
                    <a:gd name="T79" fmla="*/ 40 h 204"/>
                    <a:gd name="T80" fmla="*/ 94 w 182"/>
                    <a:gd name="T81" fmla="*/ 40 h 204"/>
                    <a:gd name="T82" fmla="*/ 107 w 182"/>
                    <a:gd name="T83" fmla="*/ 35 h 204"/>
                    <a:gd name="T84" fmla="*/ 117 w 182"/>
                    <a:gd name="T85" fmla="*/ 44 h 204"/>
                    <a:gd name="T86" fmla="*/ 130 w 182"/>
                    <a:gd name="T87" fmla="*/ 49 h 204"/>
                    <a:gd name="T88" fmla="*/ 130 w 182"/>
                    <a:gd name="T89" fmla="*/ 64 h 204"/>
                    <a:gd name="T90" fmla="*/ 136 w 182"/>
                    <a:gd name="T91" fmla="*/ 77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</p:grpSp>
        </p:grpSp>
        <p:sp>
          <p:nvSpPr>
            <p:cNvPr id="1048641" name="文本框 20"/>
            <p:cNvSpPr txBox="1"/>
            <p:nvPr/>
          </p:nvSpPr>
          <p:spPr>
            <a:xfrm>
              <a:off x="4841" y="6608"/>
              <a:ext cx="12894" cy="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基本思路：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声波难以直接肉眼观测， 通过装置转化为光信号，利用光线的反射， 使用激光笔、 金属接收器、 薄膜等生活中的日常材料， 搭建了一组材料成本低廉、 操作简单易行， 实验现象直观可测的声音定位实验装置。</a:t>
              </a:r>
            </a:p>
          </p:txBody>
        </p:sp>
      </p:grpSp>
      <p:grpSp>
        <p:nvGrpSpPr>
          <p:cNvPr id="65" name="组合 21"/>
          <p:cNvGrpSpPr/>
          <p:nvPr/>
        </p:nvGrpSpPr>
        <p:grpSpPr>
          <a:xfrm>
            <a:off x="1464945" y="647850"/>
            <a:ext cx="8702040" cy="1846580"/>
            <a:chOff x="3672" y="1225"/>
            <a:chExt cx="13704" cy="2908"/>
          </a:xfrm>
        </p:grpSpPr>
        <p:sp>
          <p:nvSpPr>
            <p:cNvPr id="1048642" name="矩形 10"/>
            <p:cNvSpPr/>
            <p:nvPr/>
          </p:nvSpPr>
          <p:spPr>
            <a:xfrm>
              <a:off x="4841" y="1225"/>
              <a:ext cx="12535" cy="2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实验背景：</a:t>
              </a:r>
            </a:p>
            <a:p>
              <a:pPr algn="just" hangingPunct="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随着科技的发展，声音定位技术变得越来越重要。研究如何确定声源具体位置具有深远的意义，且其应用前景广泛，涉及民用军用等众多领域，极具研究价值。</a:t>
              </a:r>
            </a:p>
          </p:txBody>
        </p:sp>
        <p:grpSp>
          <p:nvGrpSpPr>
            <p:cNvPr id="66" name="组合 11"/>
            <p:cNvGrpSpPr/>
            <p:nvPr/>
          </p:nvGrpSpPr>
          <p:grpSpPr>
            <a:xfrm>
              <a:off x="3672" y="1225"/>
              <a:ext cx="746" cy="757"/>
              <a:chOff x="989965" y="4406900"/>
              <a:chExt cx="848360" cy="817880"/>
            </a:xfrm>
          </p:grpSpPr>
          <p:sp>
            <p:nvSpPr>
              <p:cNvPr id="1048643" name="圆角矩形 17"/>
              <p:cNvSpPr/>
              <p:nvPr/>
            </p:nvSpPr>
            <p:spPr>
              <a:xfrm>
                <a:off x="989965" y="4406900"/>
                <a:ext cx="848360" cy="817880"/>
              </a:xfrm>
              <a:prstGeom prst="ellipse">
                <a:avLst/>
              </a:prstGeom>
              <a:solidFill>
                <a:srgbClr val="4C67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Medium" panose="020B0600000000000000" charset="-122"/>
                  <a:ea typeface="思源黑体 Medium" panose="020B0600000000000000" charset="-122"/>
                </a:endParaRPr>
              </a:p>
            </p:txBody>
          </p:sp>
          <p:grpSp>
            <p:nvGrpSpPr>
              <p:cNvPr id="67" name="组合 16"/>
              <p:cNvGrpSpPr/>
              <p:nvPr/>
            </p:nvGrpSpPr>
            <p:grpSpPr>
              <a:xfrm>
                <a:off x="1257065" y="4653211"/>
                <a:ext cx="315240" cy="313374"/>
                <a:chOff x="1145630" y="901847"/>
                <a:chExt cx="2438400" cy="2423966"/>
              </a:xfrm>
              <a:solidFill>
                <a:srgbClr val="FEFEFE"/>
              </a:solidFill>
            </p:grpSpPr>
            <p:sp>
              <p:nvSpPr>
                <p:cNvPr id="1048644" name="Freeform 25"/>
                <p:cNvSpPr/>
                <p:nvPr/>
              </p:nvSpPr>
              <p:spPr bwMode="auto">
                <a:xfrm>
                  <a:off x="1898651" y="2670175"/>
                  <a:ext cx="655638" cy="655638"/>
                </a:xfrm>
                <a:custGeom>
                  <a:avLst/>
                  <a:gdLst>
                    <a:gd name="T0" fmla="*/ 206 w 413"/>
                    <a:gd name="T1" fmla="*/ 413 h 413"/>
                    <a:gd name="T2" fmla="*/ 0 w 413"/>
                    <a:gd name="T3" fmla="*/ 0 h 413"/>
                    <a:gd name="T4" fmla="*/ 413 w 413"/>
                    <a:gd name="T5" fmla="*/ 0 h 413"/>
                    <a:gd name="T6" fmla="*/ 206 w 413"/>
                    <a:gd name="T7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3" h="413">
                      <a:moveTo>
                        <a:pt x="206" y="413"/>
                      </a:moveTo>
                      <a:lnTo>
                        <a:pt x="0" y="0"/>
                      </a:lnTo>
                      <a:lnTo>
                        <a:pt x="413" y="0"/>
                      </a:lnTo>
                      <a:lnTo>
                        <a:pt x="206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000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  <p:sp>
              <p:nvSpPr>
                <p:cNvPr id="1048645" name="任意多边形 27"/>
                <p:cNvSpPr>
                  <a:spLocks noChangeArrowheads="1"/>
                </p:cNvSpPr>
                <p:nvPr/>
              </p:nvSpPr>
              <p:spPr bwMode="auto">
                <a:xfrm>
                  <a:off x="1145630" y="901847"/>
                  <a:ext cx="2438400" cy="1774825"/>
                </a:xfrm>
                <a:custGeom>
                  <a:avLst/>
                  <a:gdLst>
                    <a:gd name="connsiteX0" fmla="*/ 290196 w 2438400"/>
                    <a:gd name="connsiteY0" fmla="*/ 0 h 1774825"/>
                    <a:gd name="connsiteX1" fmla="*/ 2151973 w 2438400"/>
                    <a:gd name="connsiteY1" fmla="*/ 0 h 1774825"/>
                    <a:gd name="connsiteX2" fmla="*/ 2438400 w 2438400"/>
                    <a:gd name="connsiteY2" fmla="*/ 286384 h 1774825"/>
                    <a:gd name="connsiteX3" fmla="*/ 2438400 w 2438400"/>
                    <a:gd name="connsiteY3" fmla="*/ 1484673 h 1774825"/>
                    <a:gd name="connsiteX4" fmla="*/ 2151973 w 2438400"/>
                    <a:gd name="connsiteY4" fmla="*/ 1774825 h 1774825"/>
                    <a:gd name="connsiteX5" fmla="*/ 290196 w 2438400"/>
                    <a:gd name="connsiteY5" fmla="*/ 1774825 h 1774825"/>
                    <a:gd name="connsiteX6" fmla="*/ 0 w 2438400"/>
                    <a:gd name="connsiteY6" fmla="*/ 1484673 h 1774825"/>
                    <a:gd name="connsiteX7" fmla="*/ 0 w 2438400"/>
                    <a:gd name="connsiteY7" fmla="*/ 286384 h 1774825"/>
                    <a:gd name="connsiteX8" fmla="*/ 290196 w 2438400"/>
                    <a:gd name="connsiteY8" fmla="*/ 0 h 1774825"/>
                    <a:gd name="connsiteX9" fmla="*/ 471488 w 2438400"/>
                    <a:gd name="connsiteY9" fmla="*/ 425450 h 1774825"/>
                    <a:gd name="connsiteX10" fmla="*/ 471488 w 2438400"/>
                    <a:gd name="connsiteY10" fmla="*/ 598488 h 1774825"/>
                    <a:gd name="connsiteX11" fmla="*/ 1971676 w 2438400"/>
                    <a:gd name="connsiteY11" fmla="*/ 598488 h 1774825"/>
                    <a:gd name="connsiteX12" fmla="*/ 1971676 w 2438400"/>
                    <a:gd name="connsiteY12" fmla="*/ 425450 h 1774825"/>
                    <a:gd name="connsiteX13" fmla="*/ 471488 w 2438400"/>
                    <a:gd name="connsiteY13" fmla="*/ 425450 h 1774825"/>
                    <a:gd name="connsiteX14" fmla="*/ 471488 w 2438400"/>
                    <a:gd name="connsiteY14" fmla="*/ 801688 h 1774825"/>
                    <a:gd name="connsiteX15" fmla="*/ 471488 w 2438400"/>
                    <a:gd name="connsiteY15" fmla="*/ 971551 h 1774825"/>
                    <a:gd name="connsiteX16" fmla="*/ 1971676 w 2438400"/>
                    <a:gd name="connsiteY16" fmla="*/ 971551 h 1774825"/>
                    <a:gd name="connsiteX17" fmla="*/ 1971676 w 2438400"/>
                    <a:gd name="connsiteY17" fmla="*/ 801688 h 1774825"/>
                    <a:gd name="connsiteX18" fmla="*/ 471488 w 2438400"/>
                    <a:gd name="connsiteY18" fmla="*/ 801688 h 1774825"/>
                    <a:gd name="connsiteX19" fmla="*/ 471488 w 2438400"/>
                    <a:gd name="connsiteY19" fmla="*/ 1174750 h 1774825"/>
                    <a:gd name="connsiteX20" fmla="*/ 471488 w 2438400"/>
                    <a:gd name="connsiteY20" fmla="*/ 1347788 h 1774825"/>
                    <a:gd name="connsiteX21" fmla="*/ 1971676 w 2438400"/>
                    <a:gd name="connsiteY21" fmla="*/ 1347788 h 1774825"/>
                    <a:gd name="connsiteX22" fmla="*/ 1971676 w 2438400"/>
                    <a:gd name="connsiteY22" fmla="*/ 1174750 h 1774825"/>
                    <a:gd name="connsiteX23" fmla="*/ 471488 w 2438400"/>
                    <a:gd name="connsiteY23" fmla="*/ 1174750 h 177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438400" h="1774825">
                      <a:moveTo>
                        <a:pt x="290196" y="0"/>
                      </a:moveTo>
                      <a:cubicBezTo>
                        <a:pt x="2151973" y="0"/>
                        <a:pt x="2151973" y="0"/>
                        <a:pt x="2151973" y="0"/>
                      </a:cubicBezTo>
                      <a:cubicBezTo>
                        <a:pt x="2310262" y="0"/>
                        <a:pt x="2438400" y="128119"/>
                        <a:pt x="2438400" y="286384"/>
                      </a:cubicBezTo>
                      <a:lnTo>
                        <a:pt x="2438400" y="1484673"/>
                      </a:lnTo>
                      <a:cubicBezTo>
                        <a:pt x="2438400" y="1646706"/>
                        <a:pt x="2310262" y="1774825"/>
                        <a:pt x="2151973" y="1774825"/>
                      </a:cubicBezTo>
                      <a:cubicBezTo>
                        <a:pt x="290196" y="1774825"/>
                        <a:pt x="290196" y="1774825"/>
                        <a:pt x="290196" y="1774825"/>
                      </a:cubicBezTo>
                      <a:cubicBezTo>
                        <a:pt x="131907" y="1774825"/>
                        <a:pt x="0" y="1646706"/>
                        <a:pt x="0" y="1484673"/>
                      </a:cubicBezTo>
                      <a:cubicBezTo>
                        <a:pt x="0" y="286384"/>
                        <a:pt x="0" y="286384"/>
                        <a:pt x="0" y="286384"/>
                      </a:cubicBezTo>
                      <a:cubicBezTo>
                        <a:pt x="0" y="128119"/>
                        <a:pt x="131907" y="0"/>
                        <a:pt x="290196" y="0"/>
                      </a:cubicBezTo>
                      <a:close/>
                      <a:moveTo>
                        <a:pt x="471488" y="425450"/>
                      </a:moveTo>
                      <a:lnTo>
                        <a:pt x="471488" y="598488"/>
                      </a:lnTo>
                      <a:lnTo>
                        <a:pt x="1971676" y="598488"/>
                      </a:lnTo>
                      <a:lnTo>
                        <a:pt x="1971676" y="425450"/>
                      </a:lnTo>
                      <a:lnTo>
                        <a:pt x="471488" y="425450"/>
                      </a:lnTo>
                      <a:close/>
                      <a:moveTo>
                        <a:pt x="471488" y="801688"/>
                      </a:moveTo>
                      <a:lnTo>
                        <a:pt x="471488" y="971551"/>
                      </a:lnTo>
                      <a:lnTo>
                        <a:pt x="1971676" y="971551"/>
                      </a:lnTo>
                      <a:lnTo>
                        <a:pt x="1971676" y="801688"/>
                      </a:lnTo>
                      <a:lnTo>
                        <a:pt x="471488" y="801688"/>
                      </a:lnTo>
                      <a:close/>
                      <a:moveTo>
                        <a:pt x="471488" y="1174750"/>
                      </a:moveTo>
                      <a:lnTo>
                        <a:pt x="471488" y="1347788"/>
                      </a:lnTo>
                      <a:lnTo>
                        <a:pt x="1971676" y="1347788"/>
                      </a:lnTo>
                      <a:lnTo>
                        <a:pt x="1971676" y="1174750"/>
                      </a:lnTo>
                      <a:lnTo>
                        <a:pt x="471488" y="11747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  <a:latin typeface="思源黑体 Medium" panose="020B0600000000000000" charset="-122"/>
                    <a:ea typeface="思源黑体 Medium" panose="020B0600000000000000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76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658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59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660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61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8" name="组合 9"/>
          <p:cNvGrpSpPr/>
          <p:nvPr/>
        </p:nvGrpSpPr>
        <p:grpSpPr>
          <a:xfrm>
            <a:off x="3751542" y="262255"/>
            <a:ext cx="4490797" cy="708025"/>
            <a:chOff x="6064" y="896"/>
            <a:chExt cx="7072" cy="1115"/>
          </a:xfrm>
        </p:grpSpPr>
        <p:sp>
          <p:nvSpPr>
            <p:cNvPr id="1048662" name="文本框 32"/>
            <p:cNvSpPr txBox="1"/>
            <p:nvPr/>
          </p:nvSpPr>
          <p:spPr>
            <a:xfrm>
              <a:off x="7431" y="896"/>
              <a:ext cx="433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实验原理</a:t>
              </a:r>
            </a:p>
          </p:txBody>
        </p:sp>
        <p:grpSp>
          <p:nvGrpSpPr>
            <p:cNvPr id="79" name="组合 8"/>
            <p:cNvGrpSpPr/>
            <p:nvPr/>
          </p:nvGrpSpPr>
          <p:grpSpPr>
            <a:xfrm>
              <a:off x="6064" y="1480"/>
              <a:ext cx="7072" cy="0"/>
              <a:chOff x="3893464" y="1130139"/>
              <a:chExt cx="4490797" cy="0"/>
            </a:xfrm>
          </p:grpSpPr>
          <p:cxnSp>
            <p:nvCxnSpPr>
              <p:cNvPr id="3145735" name="直接箭头连接符 25"/>
              <p:cNvCxnSpPr/>
              <p:nvPr/>
            </p:nvCxnSpPr>
            <p:spPr>
              <a:xfrm>
                <a:off x="38934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5736" name="直接箭头连接符 25"/>
              <p:cNvCxnSpPr/>
              <p:nvPr/>
            </p:nvCxnSpPr>
            <p:spPr>
              <a:xfrm flipH="1">
                <a:off x="75637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48668" name="文本框 10"/>
          <p:cNvSpPr txBox="1"/>
          <p:nvPr/>
        </p:nvSpPr>
        <p:spPr>
          <a:xfrm>
            <a:off x="2140271" y="534431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实验装置图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703570" y="1434465"/>
            <a:ext cx="6903085" cy="4846320"/>
            <a:chOff x="8691" y="2368"/>
            <a:chExt cx="10871" cy="7632"/>
          </a:xfrm>
        </p:grpSpPr>
        <p:sp>
          <p:nvSpPr>
            <p:cNvPr id="1048664" name="Google Shape;1376;p34"/>
            <p:cNvSpPr/>
            <p:nvPr/>
          </p:nvSpPr>
          <p:spPr>
            <a:xfrm>
              <a:off x="8691" y="2392"/>
              <a:ext cx="750" cy="7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Fira Sans"/>
                </a:rPr>
                <a:t>1</a:t>
              </a:r>
              <a:endParaRPr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Fira Sans"/>
              </a:endParaRPr>
            </a:p>
          </p:txBody>
        </p:sp>
        <p:sp>
          <p:nvSpPr>
            <p:cNvPr id="1048665" name="矩形 28"/>
            <p:cNvSpPr/>
            <p:nvPr/>
          </p:nvSpPr>
          <p:spPr>
            <a:xfrm>
              <a:off x="9441" y="2368"/>
              <a:ext cx="2124" cy="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hangingPunct="0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实验要素</a:t>
              </a:r>
            </a:p>
          </p:txBody>
        </p:sp>
        <p:sp>
          <p:nvSpPr>
            <p:cNvPr id="1048666" name="矩形 29"/>
            <p:cNvSpPr/>
            <p:nvPr/>
          </p:nvSpPr>
          <p:spPr>
            <a:xfrm>
              <a:off x="11688" y="2392"/>
              <a:ext cx="6480" cy="1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 hangingPunct="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声音信号的接收、转化</a:t>
              </a:r>
            </a:p>
            <a:p>
              <a:pPr marL="285750" indent="-285750" algn="just" hangingPunct="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声音定位的可视化实现</a:t>
              </a:r>
            </a:p>
          </p:txBody>
        </p:sp>
        <p:sp>
          <p:nvSpPr>
            <p:cNvPr id="1048667" name="矩形 33"/>
            <p:cNvSpPr/>
            <p:nvPr/>
          </p:nvSpPr>
          <p:spPr>
            <a:xfrm>
              <a:off x="11869" y="6048"/>
              <a:ext cx="7693" cy="39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控制变量法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  <a:p>
              <a:pPr marL="285750" indent="-285750" algn="just" hangingPunct="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放大法</a:t>
              </a:r>
            </a:p>
            <a:p>
              <a:pPr marL="285750" indent="-285750" algn="just" hangingPunct="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转化法</a:t>
              </a:r>
              <a:endPara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  <a:p>
              <a:pPr marL="285750" indent="-285750" algn="just" hangingPunct="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实验归纳法</a:t>
              </a:r>
            </a:p>
          </p:txBody>
        </p:sp>
        <p:sp>
          <p:nvSpPr>
            <p:cNvPr id="1048669" name="矩形 13"/>
            <p:cNvSpPr/>
            <p:nvPr/>
          </p:nvSpPr>
          <p:spPr>
            <a:xfrm>
              <a:off x="9706" y="6048"/>
              <a:ext cx="2003" cy="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实验方法</a:t>
              </a:r>
            </a:p>
          </p:txBody>
        </p:sp>
        <p:sp>
          <p:nvSpPr>
            <p:cNvPr id="1048670" name="Google Shape;1376;p34"/>
            <p:cNvSpPr/>
            <p:nvPr/>
          </p:nvSpPr>
          <p:spPr>
            <a:xfrm>
              <a:off x="8691" y="6072"/>
              <a:ext cx="750" cy="7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Fira Sans"/>
                </a:rPr>
                <a:t>2</a:t>
              </a:r>
              <a:endParaRPr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Fira Sans"/>
              </a:endParaRPr>
            </a:p>
          </p:txBody>
        </p:sp>
      </p:grpSp>
      <p:pic>
        <p:nvPicPr>
          <p:cNvPr id="4" name="图片 3" descr="微信图片_2022093020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751965"/>
            <a:ext cx="4471670" cy="33547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0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710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11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712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13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7" name="组合 9"/>
          <p:cNvGrpSpPr/>
          <p:nvPr/>
        </p:nvGrpSpPr>
        <p:grpSpPr>
          <a:xfrm>
            <a:off x="3458172" y="259715"/>
            <a:ext cx="4490797" cy="708025"/>
            <a:chOff x="6064" y="853"/>
            <a:chExt cx="7072" cy="1115"/>
          </a:xfrm>
        </p:grpSpPr>
        <p:sp>
          <p:nvSpPr>
            <p:cNvPr id="1048714" name="文本框 32"/>
            <p:cNvSpPr txBox="1"/>
            <p:nvPr/>
          </p:nvSpPr>
          <p:spPr>
            <a:xfrm>
              <a:off x="7431" y="853"/>
              <a:ext cx="433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实验原理</a:t>
              </a:r>
            </a:p>
          </p:txBody>
        </p:sp>
        <p:grpSp>
          <p:nvGrpSpPr>
            <p:cNvPr id="108" name="组合 8"/>
            <p:cNvGrpSpPr/>
            <p:nvPr/>
          </p:nvGrpSpPr>
          <p:grpSpPr>
            <a:xfrm>
              <a:off x="6064" y="1480"/>
              <a:ext cx="7072" cy="0"/>
              <a:chOff x="3893464" y="1130139"/>
              <a:chExt cx="4490797" cy="0"/>
            </a:xfrm>
          </p:grpSpPr>
          <p:cxnSp>
            <p:nvCxnSpPr>
              <p:cNvPr id="3145743" name="直接箭头连接符 25"/>
              <p:cNvCxnSpPr/>
              <p:nvPr/>
            </p:nvCxnSpPr>
            <p:spPr>
              <a:xfrm>
                <a:off x="38934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5744" name="直接箭头连接符 25"/>
              <p:cNvCxnSpPr/>
              <p:nvPr/>
            </p:nvCxnSpPr>
            <p:spPr>
              <a:xfrm flipH="1">
                <a:off x="75637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48715" name="文本框 10"/>
          <p:cNvSpPr txBox="1"/>
          <p:nvPr/>
        </p:nvSpPr>
        <p:spPr>
          <a:xfrm>
            <a:off x="294412" y="657860"/>
            <a:ext cx="249299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just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一、声音信号的接收</a:t>
            </a:r>
          </a:p>
        </p:txBody>
      </p:sp>
      <p:sp>
        <p:nvSpPr>
          <p:cNvPr id="1048716" name="副标题 23"/>
          <p:cNvSpPr txBox="1">
            <a:spLocks noGrp="1"/>
          </p:cNvSpPr>
          <p:nvPr>
            <p:ph type="subTitle" idx="1"/>
          </p:nvPr>
        </p:nvSpPr>
        <p:spPr>
          <a:xfrm>
            <a:off x="265432" y="1101506"/>
            <a:ext cx="11661136" cy="106108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rgbClr val="4C678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000" dirty="0">
                <a:solidFill>
                  <a:srgbClr val="4C678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利用收音器接收声波，声波传导引起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腔体共振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，引起薄膜以及薄膜上的镜片振动。不同位置的声源引起的波会有变化，进而产生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薄膜振动上的差异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</a:p>
        </p:txBody>
      </p:sp>
      <p:sp>
        <p:nvSpPr>
          <p:cNvPr id="21" name="文本框 10"/>
          <p:cNvSpPr txBox="1"/>
          <p:nvPr/>
        </p:nvSpPr>
        <p:spPr>
          <a:xfrm>
            <a:off x="294412" y="2162917"/>
            <a:ext cx="249299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just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二、声音信号的转化</a:t>
            </a:r>
          </a:p>
        </p:txBody>
      </p:sp>
      <p:pic>
        <p:nvPicPr>
          <p:cNvPr id="22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08" y="1924522"/>
            <a:ext cx="3655249" cy="19865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4340" y="2903773"/>
            <a:ext cx="6987300" cy="2583454"/>
            <a:chOff x="790122" y="1325651"/>
            <a:chExt cx="6987300" cy="2583454"/>
          </a:xfrm>
        </p:grpSpPr>
        <p:sp>
          <p:nvSpPr>
            <p:cNvPr id="4" name="文本框 12"/>
            <p:cNvSpPr txBox="1"/>
            <p:nvPr/>
          </p:nvSpPr>
          <p:spPr>
            <a:xfrm>
              <a:off x="790122" y="2432730"/>
              <a:ext cx="698730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在光学孔径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D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不变的情况下，光线的发射角</a:t>
              </a:r>
              <a:r>
                <a:rPr lang="en-US" altLang="zh-CN" sz="20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θs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与反射点偏移量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d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成正比。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当声源越近，薄膜振幅越大，发射角越大，反射点偏移量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也越大，从而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形成多样的反射光纹图案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。</a:t>
              </a:r>
              <a:endParaRPr lang="zh-CN" altLang="en-US" sz="2000" dirty="0">
                <a:solidFill>
                  <a:srgbClr val="4C678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3418500" y="1325651"/>
                  <a:ext cx="2828925" cy="98591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𝑑𝐷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500" y="1325651"/>
                  <a:ext cx="2828925" cy="985911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/>
            <p:cNvSpPr txBox="1"/>
            <p:nvPr/>
          </p:nvSpPr>
          <p:spPr>
            <a:xfrm>
              <a:off x="965941" y="1669301"/>
              <a:ext cx="21894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由几何光学可得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340" y="5969952"/>
            <a:ext cx="10537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故激光反射点的最大偏移距离与声源距离存在一定关系。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1023" r="19219"/>
          <a:stretch>
            <a:fillRect/>
          </a:stretch>
        </p:blipFill>
        <p:spPr>
          <a:xfrm>
            <a:off x="7948969" y="4254619"/>
            <a:ext cx="1597257" cy="1472998"/>
          </a:xfrm>
          <a:prstGeom prst="rect">
            <a:avLst/>
          </a:prstGeom>
        </p:spPr>
      </p:pic>
      <p:pic>
        <p:nvPicPr>
          <p:cNvPr id="5" name="图片 4" descr="黑暗中有钟表&#10;&#10;低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27" y="4254934"/>
            <a:ext cx="1597257" cy="1472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11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71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1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71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72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3" name="组合 9"/>
          <p:cNvGrpSpPr/>
          <p:nvPr/>
        </p:nvGrpSpPr>
        <p:grpSpPr>
          <a:xfrm>
            <a:off x="3751542" y="234950"/>
            <a:ext cx="4490797" cy="708025"/>
            <a:chOff x="6064" y="853"/>
            <a:chExt cx="7072" cy="1115"/>
          </a:xfrm>
        </p:grpSpPr>
        <p:sp>
          <p:nvSpPr>
            <p:cNvPr id="1048721" name="文本框 32"/>
            <p:cNvSpPr txBox="1"/>
            <p:nvPr/>
          </p:nvSpPr>
          <p:spPr>
            <a:xfrm>
              <a:off x="7431" y="853"/>
              <a:ext cx="433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实验原理</a:t>
              </a:r>
            </a:p>
          </p:txBody>
        </p:sp>
        <p:grpSp>
          <p:nvGrpSpPr>
            <p:cNvPr id="114" name="组合 8"/>
            <p:cNvGrpSpPr/>
            <p:nvPr/>
          </p:nvGrpSpPr>
          <p:grpSpPr>
            <a:xfrm>
              <a:off x="6064" y="1480"/>
              <a:ext cx="7072" cy="0"/>
              <a:chOff x="3893464" y="1130139"/>
              <a:chExt cx="4490797" cy="0"/>
            </a:xfrm>
          </p:grpSpPr>
          <p:cxnSp>
            <p:nvCxnSpPr>
              <p:cNvPr id="3145745" name="直接箭头连接符 25"/>
              <p:cNvCxnSpPr/>
              <p:nvPr/>
            </p:nvCxnSpPr>
            <p:spPr>
              <a:xfrm>
                <a:off x="38934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5746" name="直接箭头连接符 25"/>
              <p:cNvCxnSpPr/>
              <p:nvPr/>
            </p:nvCxnSpPr>
            <p:spPr>
              <a:xfrm flipH="1">
                <a:off x="7563764" y="1130139"/>
                <a:ext cx="820497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48722" name="文本框 10"/>
          <p:cNvSpPr txBox="1"/>
          <p:nvPr/>
        </p:nvSpPr>
        <p:spPr>
          <a:xfrm>
            <a:off x="432468" y="768998"/>
            <a:ext cx="2722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just" hangingPunc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三、声音信号的可视化</a:t>
            </a:r>
          </a:p>
        </p:txBody>
      </p:sp>
      <p:sp>
        <p:nvSpPr>
          <p:cNvPr id="8" name="文本框 7"/>
          <p:cNvSpPr txBox="1"/>
          <p:nvPr/>
        </p:nvSpPr>
        <p:spPr>
          <a:xfrm rot="10800000" flipV="1">
            <a:off x="432468" y="1216523"/>
            <a:ext cx="6788809" cy="197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传导至薄膜的波来源于同一声源，忽略微弱的经典吸收薄膜各处的振动频率相同，若任取一点，各点均做频率相同的简谐运动。</a:t>
            </a:r>
          </a:p>
          <a:p>
            <a:pPr algn="l">
              <a:lnSpc>
                <a:spcPct val="15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4835" y="4247954"/>
            <a:ext cx="581005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各点的谐振运动均可视作两垂直方向的谐振合成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，分别将各点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分解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，在X轴Y轴上进行分别合成，得到两个相互垂直的谐振，再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进行合成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，即为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李萨如图形。</a:t>
            </a: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1765" y="2806789"/>
            <a:ext cx="5797114" cy="378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54" y="809352"/>
            <a:ext cx="1909445" cy="1821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834" y="2822485"/>
            <a:ext cx="581005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在振动薄膜平面上，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以圆形薄膜中心处为原点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以任意两垂直方向为X轴Y轴，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建立平面直角坐标系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dirty="0"/>
          </a:p>
        </p:txBody>
      </p:sp>
      <p:pic>
        <p:nvPicPr>
          <p:cNvPr id="7" name="图片 6" descr="绿色的灯光&#10;&#10;中度可信度描述已自动生成"/>
          <p:cNvPicPr>
            <a:picLocks noChangeAspect="1"/>
          </p:cNvPicPr>
          <p:nvPr/>
        </p:nvPicPr>
        <p:blipFill rotWithShape="1">
          <a:blip r:embed="rId4"/>
          <a:srcRect l="16048" r="20637"/>
          <a:stretch>
            <a:fillRect/>
          </a:stretch>
        </p:blipFill>
        <p:spPr>
          <a:xfrm>
            <a:off x="9815676" y="809353"/>
            <a:ext cx="2049924" cy="1821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9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7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490220" y="94170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一、装置结构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31124" y="5941695"/>
            <a:ext cx="1062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装置由</a:t>
            </a:r>
            <a:r>
              <a:rPr lang="zh-CN" altLang="en-US" sz="2400" u="sng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声波发生器</a:t>
            </a:r>
            <a:r>
              <a:rPr lang="zh-CN" altLang="en-US" sz="2400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u="sng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声波接收转化装置</a:t>
            </a:r>
            <a:r>
              <a:rPr lang="zh-CN" altLang="en-US" sz="2400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CN" altLang="en-US" sz="2400" u="sng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反射光线接收屏</a:t>
            </a:r>
            <a:r>
              <a:rPr lang="zh-CN" altLang="en-US" sz="2400" kern="16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构成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8631" y="1700530"/>
            <a:ext cx="6596112" cy="3881120"/>
            <a:chOff x="3976" y="2111"/>
            <a:chExt cx="9450" cy="5166"/>
          </a:xfrm>
        </p:grpSpPr>
        <p:grpSp>
          <p:nvGrpSpPr>
            <p:cNvPr id="24" name="组合 23"/>
            <p:cNvGrpSpPr/>
            <p:nvPr/>
          </p:nvGrpSpPr>
          <p:grpSpPr>
            <a:xfrm>
              <a:off x="4062" y="2111"/>
              <a:ext cx="9365" cy="5166"/>
              <a:chOff x="3800" y="2111"/>
              <a:chExt cx="9365" cy="5166"/>
            </a:xfrm>
          </p:grpSpPr>
          <p:pic>
            <p:nvPicPr>
              <p:cNvPr id="27" name="图片 26" descr="微信图片_202209301937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00" y="2111"/>
                <a:ext cx="9365" cy="5166"/>
              </a:xfrm>
              <a:prstGeom prst="rect">
                <a:avLst/>
              </a:prstGeom>
            </p:spPr>
          </p:pic>
          <p:pic>
            <p:nvPicPr>
              <p:cNvPr id="28" name="图片 27" descr="微信图片_202209301947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0" y="2850"/>
                <a:ext cx="1284" cy="859"/>
              </a:xfrm>
              <a:prstGeom prst="rect">
                <a:avLst/>
              </a:prstGeom>
            </p:spPr>
          </p:pic>
          <p:pic>
            <p:nvPicPr>
              <p:cNvPr id="29" name="图片 28" descr="微信图片_202209301946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" y="2880"/>
                <a:ext cx="1696" cy="1141"/>
              </a:xfrm>
              <a:prstGeom prst="rect">
                <a:avLst/>
              </a:prstGeom>
            </p:spPr>
          </p:pic>
          <p:pic>
            <p:nvPicPr>
              <p:cNvPr id="30" name="图片 29" descr="微信图片_202209301947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6" y="2994"/>
                <a:ext cx="1239" cy="1232"/>
              </a:xfrm>
              <a:prstGeom prst="rect">
                <a:avLst/>
              </a:prstGeom>
            </p:spPr>
          </p:pic>
        </p:grpSp>
        <p:pic>
          <p:nvPicPr>
            <p:cNvPr id="25" name="图片 24" descr="微信图片_202209301947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3" y="4022"/>
              <a:ext cx="1524" cy="718"/>
            </a:xfrm>
            <a:prstGeom prst="rect">
              <a:avLst/>
            </a:prstGeom>
          </p:spPr>
        </p:pic>
        <p:pic>
          <p:nvPicPr>
            <p:cNvPr id="26" name="图片 25" descr="微信图片_20220930194728"/>
            <p:cNvPicPr>
              <a:picLocks noChangeAspect="1"/>
            </p:cNvPicPr>
            <p:nvPr/>
          </p:nvPicPr>
          <p:blipFill>
            <a:blip r:embed="rId7"/>
            <a:srcRect l="-19387"/>
            <a:stretch>
              <a:fillRect/>
            </a:stretch>
          </p:blipFill>
          <p:spPr>
            <a:xfrm>
              <a:off x="3976" y="4021"/>
              <a:ext cx="1211" cy="1024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520315" y="221615"/>
            <a:ext cx="6268720" cy="877570"/>
            <a:chOff x="4664" y="787"/>
            <a:chExt cx="9872" cy="1382"/>
          </a:xfrm>
        </p:grpSpPr>
        <p:sp>
          <p:nvSpPr>
            <p:cNvPr id="32" name="文本框 16"/>
            <p:cNvSpPr txBox="1"/>
            <p:nvPr/>
          </p:nvSpPr>
          <p:spPr>
            <a:xfrm>
              <a:off x="6910" y="1807"/>
              <a:ext cx="5380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9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demonstration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442" y="787"/>
              <a:ext cx="831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实验展示</a:t>
              </a:r>
            </a:p>
          </p:txBody>
        </p:sp>
        <p:grpSp>
          <p:nvGrpSpPr>
            <p:cNvPr id="34" name="组合 8"/>
            <p:cNvGrpSpPr/>
            <p:nvPr/>
          </p:nvGrpSpPr>
          <p:grpSpPr>
            <a:xfrm>
              <a:off x="4664" y="1343"/>
              <a:ext cx="9873" cy="464"/>
              <a:chOff x="3893464" y="1130139"/>
              <a:chExt cx="4490797" cy="0"/>
            </a:xfrm>
          </p:grpSpPr>
          <p:cxnSp>
            <p:nvCxnSpPr>
              <p:cNvPr id="35" name="直接箭头连接符 25"/>
              <p:cNvCxnSpPr/>
              <p:nvPr/>
            </p:nvCxnSpPr>
            <p:spPr>
              <a:xfrm>
                <a:off x="3893464" y="113013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25"/>
              <p:cNvCxnSpPr/>
              <p:nvPr/>
            </p:nvCxnSpPr>
            <p:spPr>
              <a:xfrm flipH="1">
                <a:off x="7563764" y="113013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005584" y="1700530"/>
          <a:ext cx="505053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5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/>
                        <a:t>器件以及构件名称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个数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总价（元）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/>
                        <a:t>金属收音筒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48.46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橡胶气球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</a:t>
                      </a:r>
                      <a:endParaRPr lang="en-US" altLang="zh-C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1.172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/>
                        <a:t>声音放大器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30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镜片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6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激光笔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48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U</a:t>
                      </a:r>
                      <a:r>
                        <a:rPr lang="zh-CN" altLang="en-US" b="1"/>
                        <a:t>型垫片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</a:t>
                      </a:r>
                      <a:endParaRPr lang="en-US" altLang="zh-C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塑料板底座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46</a:t>
                      </a:r>
                      <a:endParaRPr lang="en-US" altLang="zh-C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塑料板泡沫板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总计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233.632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6140" y="52641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模型图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2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8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551180" y="7708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二、设计思路</a:t>
            </a:r>
          </a:p>
        </p:txBody>
      </p:sp>
      <p:sp>
        <p:nvSpPr>
          <p:cNvPr id="36" name="圆角矩形 10"/>
          <p:cNvSpPr/>
          <p:nvPr/>
        </p:nvSpPr>
        <p:spPr>
          <a:xfrm>
            <a:off x="697865" y="1395730"/>
            <a:ext cx="3209290" cy="5227955"/>
          </a:xfrm>
          <a:prstGeom prst="roundRect">
            <a:avLst/>
          </a:prstGeom>
          <a:ln w="28575" cmpd="sng">
            <a:solidFill>
              <a:schemeClr val="accent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zh-CN" altLang="en-US" sz="2400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单独的</a:t>
            </a:r>
            <a:r>
              <a:rPr lang="en-US" altLang="zh-CN" sz="2400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一维实验</a:t>
            </a:r>
            <a:r>
              <a:rPr lang="zh-CN" sz="2400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确定装置的</a:t>
            </a:r>
            <a:r>
              <a:rPr lang="zh-CN" sz="2400" b="1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读数与距离关系特性</a:t>
            </a:r>
            <a:r>
              <a:rPr lang="zh-CN" sz="2400" spc="100" dirty="0" err="1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曲线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。通过</a:t>
            </a:r>
            <a:r>
              <a:rPr lang="zh-CN" altLang="en-US" sz="2400" b="1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几何作图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将各一维实验结果联系起来，可得各个收音器与声源间距离，进而得到声源坐标。</a:t>
            </a:r>
            <a:endParaRPr lang="zh-CN" altLang="en-US" sz="2400" spc="100" dirty="0">
              <a:ln>
                <a:noFill/>
              </a:ln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024550" y="1004227"/>
            <a:ext cx="7781827" cy="5627370"/>
            <a:chOff x="7905" y="1137"/>
            <a:chExt cx="12975" cy="9850"/>
          </a:xfrm>
        </p:grpSpPr>
        <p:grpSp>
          <p:nvGrpSpPr>
            <p:cNvPr id="38" name="组合 37"/>
            <p:cNvGrpSpPr/>
            <p:nvPr/>
          </p:nvGrpSpPr>
          <p:grpSpPr>
            <a:xfrm>
              <a:off x="7906" y="1137"/>
              <a:ext cx="12974" cy="9850"/>
              <a:chOff x="7112" y="-741"/>
              <a:chExt cx="12974" cy="985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7112" y="-741"/>
                <a:ext cx="10774" cy="7861"/>
                <a:chOff x="6913" y="-793"/>
                <a:chExt cx="10774" cy="7861"/>
              </a:xfrm>
            </p:grpSpPr>
            <p:pic>
              <p:nvPicPr>
                <p:cNvPr id="45" name="图片 44" descr="已画坐标轴"/>
                <p:cNvPicPr>
                  <a:picLocks noChangeAspect="1"/>
                </p:cNvPicPr>
                <p:nvPr/>
              </p:nvPicPr>
              <p:blipFill>
                <a:blip r:embed="rId3"/>
                <a:srcRect b="16042"/>
                <a:stretch>
                  <a:fillRect/>
                </a:stretch>
              </p:blipFill>
              <p:spPr>
                <a:xfrm>
                  <a:off x="12522" y="-793"/>
                  <a:ext cx="5043" cy="30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6" name="图片 45" descr="未标题-1"/>
                <p:cNvPicPr>
                  <a:picLocks noChangeAspect="1"/>
                </p:cNvPicPr>
                <p:nvPr/>
              </p:nvPicPr>
              <p:blipFill>
                <a:blip r:embed="rId4"/>
                <a:srcRect b="14085"/>
                <a:stretch>
                  <a:fillRect/>
                </a:stretch>
              </p:blipFill>
              <p:spPr>
                <a:xfrm>
                  <a:off x="6949" y="-770"/>
                  <a:ext cx="5259" cy="31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7" name="图片 46" descr="圆轨迹p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3" y="3373"/>
                  <a:ext cx="5259" cy="36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8" name="图片 47" descr="误差圆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43" y="3373"/>
                  <a:ext cx="5044" cy="36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4" name="右箭头 13"/>
              <p:cNvSpPr/>
              <p:nvPr/>
            </p:nvSpPr>
            <p:spPr>
              <a:xfrm>
                <a:off x="19094" y="8506"/>
                <a:ext cx="992" cy="60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圆角矩形 16"/>
            <p:cNvSpPr/>
            <p:nvPr/>
          </p:nvSpPr>
          <p:spPr>
            <a:xfrm>
              <a:off x="7905" y="4162"/>
              <a:ext cx="5260" cy="1527"/>
            </a:xfrm>
            <a:prstGeom prst="roundRect">
              <a:avLst/>
            </a:prstGeom>
            <a:ln w="28575" cmpd="sng">
              <a:solidFill>
                <a:schemeClr val="accent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选择现象最明显的两组反射图案</a:t>
              </a:r>
              <a:endParaRPr lang="zh-CN" altLang="en-US" dirty="0"/>
            </a:p>
          </p:txBody>
        </p:sp>
        <p:sp>
          <p:nvSpPr>
            <p:cNvPr id="40" name="圆角矩形 17"/>
            <p:cNvSpPr/>
            <p:nvPr/>
          </p:nvSpPr>
          <p:spPr>
            <a:xfrm>
              <a:off x="13492" y="4162"/>
              <a:ext cx="5331" cy="1527"/>
            </a:xfrm>
            <a:prstGeom prst="roundRect">
              <a:avLst/>
            </a:prstGeom>
            <a:ln w="28575" cmpd="sng">
              <a:solidFill>
                <a:schemeClr val="accent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以显示屏中心为原点，两收音筒分别为X轴,Y轴建立坐标系</a:t>
              </a:r>
              <a:endParaRPr lang="zh-CN" altLang="en-US" dirty="0"/>
            </a:p>
          </p:txBody>
        </p:sp>
        <p:sp>
          <p:nvSpPr>
            <p:cNvPr id="41" name="圆角矩形 18"/>
            <p:cNvSpPr/>
            <p:nvPr/>
          </p:nvSpPr>
          <p:spPr>
            <a:xfrm>
              <a:off x="7905" y="8998"/>
              <a:ext cx="5291" cy="1989"/>
            </a:xfrm>
            <a:prstGeom prst="roundRect">
              <a:avLst/>
            </a:prstGeom>
            <a:ln w="28575" cmpd="sng">
              <a:solidFill>
                <a:schemeClr val="accent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将反射图案进行数据处理，可得以两收音筒为圆心的半径R1和R2，并以此画圆O1和O2,得一交点P</a:t>
              </a:r>
              <a:endParaRPr lang="zh-CN" altLang="en-US" dirty="0"/>
            </a:p>
          </p:txBody>
        </p:sp>
        <p:sp>
          <p:nvSpPr>
            <p:cNvPr id="42" name="圆角矩形 19"/>
            <p:cNvSpPr/>
            <p:nvPr/>
          </p:nvSpPr>
          <p:spPr>
            <a:xfrm>
              <a:off x="13492" y="9027"/>
              <a:ext cx="5291" cy="1960"/>
            </a:xfrm>
            <a:prstGeom prst="roundRect">
              <a:avLst/>
            </a:prstGeom>
            <a:ln w="28575" cmpd="sng">
              <a:solidFill>
                <a:schemeClr val="accent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4.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以P为圆心，误差为半径作圆O3，声源即在圆内</a:t>
              </a:r>
              <a:endParaRPr lang="zh-CN" altLang="en-US" dirty="0"/>
            </a:p>
          </p:txBody>
        </p:sp>
      </p:grpSp>
      <p:sp>
        <p:nvSpPr>
          <p:cNvPr id="49" name="左大括号 48"/>
          <p:cNvSpPr/>
          <p:nvPr/>
        </p:nvSpPr>
        <p:spPr>
          <a:xfrm>
            <a:off x="3903345" y="2326640"/>
            <a:ext cx="818515" cy="3273425"/>
          </a:xfrm>
          <a:prstGeom prst="leftBrace">
            <a:avLst/>
          </a:prstGeom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2661717" y="53059"/>
            <a:ext cx="6268720" cy="877570"/>
            <a:chOff x="4664" y="787"/>
            <a:chExt cx="9872" cy="1382"/>
          </a:xfrm>
        </p:grpSpPr>
        <p:sp>
          <p:nvSpPr>
            <p:cNvPr id="51" name="文本框 16"/>
            <p:cNvSpPr txBox="1"/>
            <p:nvPr/>
          </p:nvSpPr>
          <p:spPr>
            <a:xfrm>
              <a:off x="6910" y="1807"/>
              <a:ext cx="5380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900" b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charset="0"/>
                  <a:ea typeface="思源黑体 CN Normal" panose="020B0400000000000000" pitchFamily="34" charset="-122"/>
                  <a:cs typeface="Times New Roman" panose="02020603050405020304" charset="0"/>
                  <a:sym typeface="+mn-lt"/>
                </a:rPr>
                <a:t>Experimental demonstration</a:t>
              </a:r>
              <a:endParaRPr lang="zh-CN" altLang="en-US" sz="9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442" y="787"/>
              <a:ext cx="831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实验展示</a:t>
              </a:r>
            </a:p>
          </p:txBody>
        </p:sp>
        <p:grpSp>
          <p:nvGrpSpPr>
            <p:cNvPr id="53" name="组合 8"/>
            <p:cNvGrpSpPr/>
            <p:nvPr/>
          </p:nvGrpSpPr>
          <p:grpSpPr>
            <a:xfrm>
              <a:off x="4664" y="1343"/>
              <a:ext cx="9873" cy="464"/>
              <a:chOff x="3893464" y="1130139"/>
              <a:chExt cx="4490797" cy="0"/>
            </a:xfrm>
          </p:grpSpPr>
          <p:cxnSp>
            <p:nvCxnSpPr>
              <p:cNvPr id="54" name="直接箭头连接符 25"/>
              <p:cNvCxnSpPr/>
              <p:nvPr/>
            </p:nvCxnSpPr>
            <p:spPr>
              <a:xfrm>
                <a:off x="3893464" y="113013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25"/>
              <p:cNvCxnSpPr/>
              <p:nvPr/>
            </p:nvCxnSpPr>
            <p:spPr>
              <a:xfrm flipH="1">
                <a:off x="7563764" y="113013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0">
                      <a:srgbClr val="4C678E"/>
                    </a:gs>
                    <a:gs pos="100000">
                      <a:srgbClr val="4C678E">
                        <a:alpha val="0"/>
                      </a:srgbClr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155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7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08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6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1048809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10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48811" name="文本框 16"/>
          <p:cNvSpPr txBox="1"/>
          <p:nvPr/>
        </p:nvSpPr>
        <p:spPr>
          <a:xfrm>
            <a:off x="4387850" y="1147207"/>
            <a:ext cx="34163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思源黑体 CN Normal" panose="020B0400000000000000" pitchFamily="34" charset="-122"/>
                <a:cs typeface="Times New Roman" panose="02020603050405020304" charset="0"/>
                <a:sym typeface="+mn-lt"/>
              </a:rPr>
              <a:t>Analytical summary</a:t>
            </a:r>
            <a:endParaRPr lang="zh-CN" altLang="en-US" sz="9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48812" name="文本框 32"/>
          <p:cNvSpPr txBox="1"/>
          <p:nvPr/>
        </p:nvSpPr>
        <p:spPr>
          <a:xfrm>
            <a:off x="4718957" y="541929"/>
            <a:ext cx="27540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实验初探</a:t>
            </a:r>
          </a:p>
        </p:txBody>
      </p:sp>
      <p:grpSp>
        <p:nvGrpSpPr>
          <p:cNvPr id="157" name="组合 8"/>
          <p:cNvGrpSpPr/>
          <p:nvPr/>
        </p:nvGrpSpPr>
        <p:grpSpPr>
          <a:xfrm>
            <a:off x="3850602" y="939639"/>
            <a:ext cx="4490797" cy="0"/>
            <a:chOff x="3893464" y="1130139"/>
            <a:chExt cx="4490797" cy="0"/>
          </a:xfrm>
        </p:grpSpPr>
        <p:cxnSp>
          <p:nvCxnSpPr>
            <p:cNvPr id="3145755" name="直接箭头连接符 25"/>
            <p:cNvCxnSpPr/>
            <p:nvPr/>
          </p:nvCxnSpPr>
          <p:spPr>
            <a:xfrm>
              <a:off x="38934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0">
                    <a:srgbClr val="4C678E"/>
                  </a:gs>
                  <a:gs pos="100000">
                    <a:srgbClr val="4C678E">
                      <a:alpha val="0"/>
                    </a:srgbClr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直接箭头连接符 25"/>
            <p:cNvCxnSpPr/>
            <p:nvPr/>
          </p:nvCxnSpPr>
          <p:spPr>
            <a:xfrm flipH="1">
              <a:off x="7563764" y="1130139"/>
              <a:ext cx="820497" cy="0"/>
            </a:xfrm>
            <a:prstGeom prst="straightConnector1">
              <a:avLst/>
            </a:prstGeom>
            <a:ln>
              <a:gradFill>
                <a:gsLst>
                  <a:gs pos="0">
                    <a:srgbClr val="4C678E"/>
                  </a:gs>
                  <a:gs pos="100000">
                    <a:srgbClr val="4C678E">
                      <a:alpha val="0"/>
                    </a:srgbClr>
                  </a:gs>
                </a:gsLst>
                <a:lin ang="1080000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926464" y="1585134"/>
            <a:ext cx="5162551" cy="4014296"/>
            <a:chOff x="6859904" y="1218104"/>
            <a:chExt cx="5162551" cy="4014296"/>
          </a:xfrm>
        </p:grpSpPr>
        <p:sp>
          <p:nvSpPr>
            <p:cNvPr id="13" name="文本框 12"/>
            <p:cNvSpPr txBox="1"/>
            <p:nvPr/>
          </p:nvSpPr>
          <p:spPr>
            <a:xfrm>
              <a:off x="6980555" y="4217670"/>
              <a:ext cx="5041900" cy="10147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通过使用原型的</a:t>
              </a:r>
              <a:r>
                <a:rPr lang="zh-CN" sz="2000" b="1" dirty="0">
                  <a:latin typeface="微软雅黑" panose="020B0503020204020204" charset="-122"/>
                  <a:ea typeface="微软雅黑" panose="020B0503020204020204" charset="-122"/>
                </a:rPr>
                <a:t>初次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探索实验，发现</a:t>
              </a:r>
              <a:r>
                <a:rPr lang="zh-CN" sz="2000" b="1" dirty="0">
                  <a:latin typeface="微软雅黑" panose="020B0503020204020204" charset="-122"/>
                  <a:ea typeface="微软雅黑" panose="020B0503020204020204" charset="-122"/>
                </a:rPr>
                <a:t>实验误差较大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，严重影响了下一步分析定位</a:t>
              </a:r>
            </a:p>
          </p:txBody>
        </p:sp>
        <p:sp>
          <p:nvSpPr>
            <p:cNvPr id="7" name="文本框 2"/>
            <p:cNvSpPr txBox="1">
              <a:spLocks noChangeArrowheads="1"/>
            </p:cNvSpPr>
            <p:nvPr/>
          </p:nvSpPr>
          <p:spPr bwMode="auto">
            <a:xfrm>
              <a:off x="7563485" y="1218104"/>
              <a:ext cx="3341370" cy="2927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实际距离与计算距离的误差分析表</a:t>
              </a:r>
              <a:r>
                <a:rPr lang="en-US" altLang="zh-CN" sz="1400" b="1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/>
                  <a:sym typeface="Times New Roman" panose="02020603050405020304"/>
                </a:rPr>
                <a:t>(cm)</a:t>
              </a:r>
              <a:endParaRPr lang="zh-CN" altLang="en-US" sz="14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aphicFrame>
          <p:nvGraphicFramePr>
            <p:cNvPr id="3" name="表格 2"/>
            <p:cNvGraphicFramePr/>
            <p:nvPr>
              <p:custDataLst>
                <p:tags r:id="rId2"/>
              </p:custDataLst>
            </p:nvPr>
          </p:nvGraphicFramePr>
          <p:xfrm>
            <a:off x="6859904" y="1709500"/>
            <a:ext cx="4953778" cy="220877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4755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067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9185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5414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1274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61274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621699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1" dirty="0" err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与接收器距离</a:t>
                        </a:r>
                        <a:r>
                          <a:rPr lang="en-US" sz="12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/cm</a:t>
                        </a:r>
                        <a:endParaRPr lang="en-US" altLang="en-US" sz="12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第一次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第二次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第三次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平均值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误差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18135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100.0</a:t>
                        </a:r>
                        <a:endParaRPr lang="en-US" altLang="en-US" sz="1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0.7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000" b="1">
                            <a:latin typeface="Times New Roman" panose="02020603050405020304" charset="0"/>
                            <a:ea typeface="Times New Roman" panose="02020603050405020304" charset="0"/>
                            <a:cs typeface="Times New Roman" panose="02020603050405020304" charset="0"/>
                          </a:rPr>
                          <a:t>0.9</a:t>
                        </a: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000" b="1">
                            <a:latin typeface="Times New Roman" panose="02020603050405020304" charset="0"/>
                            <a:ea typeface="Times New Roman" panose="02020603050405020304" charset="0"/>
                            <a:cs typeface="Times New Roman" panose="02020603050405020304" charset="0"/>
                          </a:rPr>
                          <a:t>0.9</a:t>
                        </a: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14.1</a:t>
                        </a:r>
                        <a:endParaRPr lang="en-US" altLang="en-US" sz="1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8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1789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</a:t>
                        </a: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1.6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1.4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18.2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</a:t>
                        </a:r>
                        <a:r>
                          <a:rPr lang="en-US" sz="1000" b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0.0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1.1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17.2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en-US" sz="1000" b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5.0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2.2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2.6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000" b="1" dirty="0">
                            <a:latin typeface="Times New Roman" panose="02020603050405020304" charset="0"/>
                            <a:ea typeface="Times New Roman" panose="02020603050405020304" charset="0"/>
                            <a:cs typeface="Times New Roman" panose="02020603050405020304" charset="0"/>
                          </a:rPr>
                          <a:t>2.9</a:t>
                        </a: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2.6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16.5</a:t>
                        </a:r>
                        <a:endParaRPr lang="en-US" altLang="en-US" sz="1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17014"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5.0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7.1</a:t>
                        </a:r>
                        <a:endParaRPr lang="en-US" altLang="en-US" sz="10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7.4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7.5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000" b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7.3</a:t>
                        </a:r>
                        <a:endParaRPr lang="en-US" altLang="en-US" sz="1000" b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endParaRP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000" b="1" dirty="0">
                            <a:solidFill>
                              <a:srgbClr val="FF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a:t>15</a:t>
                        </a:r>
                      </a:p>
                    </a:txBody>
                    <a:tcPr marL="68580" marR="68580" marT="0" marB="0" anchor="ctr">
                      <a:lnL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08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  <p:pic>
        <p:nvPicPr>
          <p:cNvPr id="45" name="图片 44" descr="纸杯反光材料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16200000" flipV="1">
            <a:off x="7901305" y="1257935"/>
            <a:ext cx="2162810" cy="3799840"/>
          </a:xfrm>
          <a:prstGeom prst="rect">
            <a:avLst/>
          </a:prstGeom>
        </p:spPr>
      </p:pic>
      <p:pic>
        <p:nvPicPr>
          <p:cNvPr id="46" name="图片 45" descr="反光材料效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8034020" y="4284980"/>
            <a:ext cx="1896745" cy="14217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VkMmM1MzYzYWNlYzY3NTRkMmU2MDRmZjg1ZmJmNTAifQ=="/>
  <p:tag name="KSO_WPP_MARK_KEY" val="55432dcd-fcdc-4cad-9a2e-9021714e256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17,&quot;width&quot;:223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fb07ce-37ea-4534-a19d-730fb469c88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17,&quot;width&quot;:223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8b2f85-13da-4cc7-806d-2addca12a21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fb07ce-37ea-4534-a19d-730fb469c88b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1443</Words>
  <Application>Microsoft Office PowerPoint</Application>
  <PresentationFormat>宽屏</PresentationFormat>
  <Paragraphs>271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等线</vt:lpstr>
      <vt:lpstr>等线 Light</vt:lpstr>
      <vt:lpstr>汉仪铁线黑-65简</vt:lpstr>
      <vt:lpstr>思源黑体 CN Normal</vt:lpstr>
      <vt:lpstr>思源黑体 Medium</vt:lpstr>
      <vt:lpstr>思源宋体 Heavy</vt:lpstr>
      <vt:lpstr>宋体</vt:lpstr>
      <vt:lpstr>微软雅黑</vt:lpstr>
      <vt:lpstr>微软雅黑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cp:lastModifiedBy>蜂讯智能团队盘</cp:lastModifiedBy>
  <cp:revision>347</cp:revision>
  <dcterms:created xsi:type="dcterms:W3CDTF">2022-06-23T17:33:00Z</dcterms:created>
  <dcterms:modified xsi:type="dcterms:W3CDTF">2022-11-05T04:05:02Z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15FC9436B0FF49F98C2D510B01A74102</vt:lpwstr>
  </property>
  <property fmtid="{D5CDD505-2E9C-101B-9397-08002B2CF9AE}" pid="3" name="KSOProductBuildVer">
    <vt:lpwstr>2052-11.1.0.12763</vt:lpwstr>
  </property>
</Properties>
</file>